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</p:sldIdLst>
  <p:sldSz cx="7559675" cy="10691813"/>
  <p:notesSz cx="6669088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8E4"/>
    <a:srgbClr val="0B4648"/>
    <a:srgbClr val="FF0909"/>
    <a:srgbClr val="9AFFD1"/>
    <a:srgbClr val="97EFF2"/>
    <a:srgbClr val="4B7D65"/>
    <a:srgbClr val="B9B9B9"/>
    <a:srgbClr val="64A686"/>
    <a:srgbClr val="EA8746"/>
    <a:srgbClr val="373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82" autoAdjust="0"/>
    <p:restoredTop sz="94650"/>
  </p:normalViewPr>
  <p:slideViewPr>
    <p:cSldViewPr snapToGrid="0">
      <p:cViewPr varScale="1">
        <p:scale>
          <a:sx n="68" d="100"/>
          <a:sy n="68" d="100"/>
        </p:scale>
        <p:origin x="297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255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20B5B-66AC-CC43-A56A-DE1C9A448D93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51063" y="1241425"/>
            <a:ext cx="236696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987C4C-5C06-8F4A-B01A-3AC73827FD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2568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7C4C-5C06-8F4A-B01A-3AC73827FDD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3572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7C4C-5C06-8F4A-B01A-3AC73827FDD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962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7C4C-5C06-8F4A-B01A-3AC73827FDD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341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32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179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4510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09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489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336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418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65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0556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5696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5294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F94D6-CDAC-FB4D-BBAB-FF0BED12A46F}" type="datetimeFigureOut">
              <a:rPr lang="fr-FR" smtClean="0"/>
              <a:t>31/12/2025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1448C-B95B-FA45-BF84-F3C9F3F2A6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550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microsoft.com/office/2007/relationships/hdphoto" Target="../media/hdphoto3.wdp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18" Type="http://schemas.openxmlformats.org/officeDocument/2006/relationships/image" Target="../media/image28.png"/><Relationship Id="rId3" Type="http://schemas.openxmlformats.org/officeDocument/2006/relationships/image" Target="../media/image2.png"/><Relationship Id="rId21" Type="http://schemas.openxmlformats.org/officeDocument/2006/relationships/image" Target="../media/image31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5" Type="http://schemas.openxmlformats.org/officeDocument/2006/relationships/image" Target="../media/image25.svg"/><Relationship Id="rId23" Type="http://schemas.openxmlformats.org/officeDocument/2006/relationships/image" Target="../media/image33.svg"/><Relationship Id="rId10" Type="http://schemas.openxmlformats.org/officeDocument/2006/relationships/image" Target="../media/image20.png"/><Relationship Id="rId19" Type="http://schemas.openxmlformats.org/officeDocument/2006/relationships/image" Target="../media/image29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Relationship Id="rId22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microsoft.com/office/2007/relationships/hdphoto" Target="../media/hdphoto4.wdp"/><Relationship Id="rId7" Type="http://schemas.openxmlformats.org/officeDocument/2006/relationships/hyperlink" Target="https://pxhere.com/fr/photo/1056201" TargetMode="External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g"/><Relationship Id="rId5" Type="http://schemas.openxmlformats.org/officeDocument/2006/relationships/image" Target="../media/image2.png"/><Relationship Id="rId10" Type="http://schemas.microsoft.com/office/2007/relationships/hdphoto" Target="../media/hdphoto5.wdp"/><Relationship Id="rId4" Type="http://schemas.openxmlformats.org/officeDocument/2006/relationships/hyperlink" Target="https://pixnio.com/fr/objets/computer/ordinateur-portable-cafe-journal-main-stylo-table-travail" TargetMode="External"/><Relationship Id="rId9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47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6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B87BFC9-DD24-F541-BA2A-B24D6B366F23}"/>
              </a:ext>
            </a:extLst>
          </p:cNvPr>
          <p:cNvSpPr txBox="1"/>
          <p:nvPr/>
        </p:nvSpPr>
        <p:spPr>
          <a:xfrm>
            <a:off x="3637119" y="1609634"/>
            <a:ext cx="39225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rgbClr val="FBF8E4"/>
                </a:solidFill>
                <a:latin typeface="Strawford" panose="00000500000000000000" pitchFamily="50" charset="0"/>
              </a:rPr>
              <a:t>L’estimation </a:t>
            </a:r>
            <a:r>
              <a:rPr lang="fr-FR" sz="2800" dirty="0">
                <a:solidFill>
                  <a:srgbClr val="FBF8E4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de votre logement </a:t>
            </a:r>
            <a:endParaRPr lang="fr-FR" sz="3600" dirty="0">
              <a:solidFill>
                <a:srgbClr val="FBF8E4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pic>
        <p:nvPicPr>
          <p:cNvPr id="5" name="Image 4" descr="Une image contenant plein air, ciel, eau, rive&#10;&#10;Description générée automatiquement">
            <a:extLst>
              <a:ext uri="{FF2B5EF4-FFF2-40B4-BE49-F238E27FC236}">
                <a16:creationId xmlns:a16="http://schemas.microsoft.com/office/drawing/2014/main" id="{C8613702-F5DB-544F-AD78-42731004BF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l="25165" r="38866"/>
          <a:stretch/>
        </p:blipFill>
        <p:spPr>
          <a:xfrm>
            <a:off x="619298" y="3752850"/>
            <a:ext cx="4437063" cy="6938962"/>
          </a:xfrm>
          <a:prstGeom prst="round2SameRect">
            <a:avLst>
              <a:gd name="adj1" fmla="val 50000"/>
              <a:gd name="adj2" fmla="val 0"/>
            </a:avLst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861171E-A765-8D45-8D74-C5085272FD2A}"/>
              </a:ext>
            </a:extLst>
          </p:cNvPr>
          <p:cNvCxnSpPr>
            <a:cxnSpLocks/>
          </p:cNvCxnSpPr>
          <p:nvPr/>
        </p:nvCxnSpPr>
        <p:spPr>
          <a:xfrm flipH="1">
            <a:off x="0" y="2209799"/>
            <a:ext cx="3151163" cy="0"/>
          </a:xfrm>
          <a:prstGeom prst="line">
            <a:avLst/>
          </a:prstGeom>
          <a:ln>
            <a:solidFill>
              <a:srgbClr val="FBF8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C914C6D1-63E2-3489-767E-04EE2A152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0" y="9742095"/>
            <a:ext cx="1580342" cy="53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683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E63D36-FC73-5144-849A-0BE67072F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84" y="1397146"/>
            <a:ext cx="2655013" cy="953989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Sommaire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A776D120-83D9-FD42-B61C-7DF6A993CAAE}"/>
              </a:ext>
            </a:extLst>
          </p:cNvPr>
          <p:cNvCxnSpPr>
            <a:cxnSpLocks/>
          </p:cNvCxnSpPr>
          <p:nvPr/>
        </p:nvCxnSpPr>
        <p:spPr>
          <a:xfrm flipH="1">
            <a:off x="2855742" y="1877784"/>
            <a:ext cx="4703933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 14" descr="Une image contenant mur, intérieur, meubles, oreiller&#10;&#10;Description générée automatiquement">
            <a:extLst>
              <a:ext uri="{FF2B5EF4-FFF2-40B4-BE49-F238E27FC236}">
                <a16:creationId xmlns:a16="http://schemas.microsoft.com/office/drawing/2014/main" id="{29F53496-E4AA-48F8-EF15-0EDE11C6A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76000"/>
                    </a14:imgEffect>
                    <a14:imgEffect>
                      <a14:brightnessContrast bright="8000" contrast="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0754" y="3194054"/>
            <a:ext cx="3188921" cy="47833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2C2AF08-E85D-4025-BB85-EA7DD4EBF683}"/>
              </a:ext>
            </a:extLst>
          </p:cNvPr>
          <p:cNvSpPr/>
          <p:nvPr/>
        </p:nvSpPr>
        <p:spPr>
          <a:xfrm>
            <a:off x="0" y="9749357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Image 19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2A1CB684-C407-F675-E438-4A61E52875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62175"/>
            <a:ext cx="1083693" cy="366348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36F22180-9ED1-DA12-770F-AFDFD118E00E}"/>
              </a:ext>
            </a:extLst>
          </p:cNvPr>
          <p:cNvGrpSpPr/>
          <p:nvPr/>
        </p:nvGrpSpPr>
        <p:grpSpPr>
          <a:xfrm>
            <a:off x="901700" y="3237596"/>
            <a:ext cx="2708280" cy="953989"/>
            <a:chOff x="901700" y="3237596"/>
            <a:chExt cx="2708280" cy="953989"/>
          </a:xfrm>
        </p:grpSpPr>
        <p:sp>
          <p:nvSpPr>
            <p:cNvPr id="10" name="Titre 1">
              <a:extLst>
                <a:ext uri="{FF2B5EF4-FFF2-40B4-BE49-F238E27FC236}">
                  <a16:creationId xmlns:a16="http://schemas.microsoft.com/office/drawing/2014/main" id="{FB2C5155-3658-CE47-80A0-379F26951060}"/>
                </a:ext>
              </a:extLst>
            </p:cNvPr>
            <p:cNvSpPr txBox="1">
              <a:spLocks/>
            </p:cNvSpPr>
            <p:nvPr/>
          </p:nvSpPr>
          <p:spPr>
            <a:xfrm>
              <a:off x="954967" y="3237596"/>
              <a:ext cx="2655013" cy="95398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342900" indent="-342900">
                <a:buFont typeface="Strawford" panose="00000500000000000000" pitchFamily="50" charset="0"/>
                <a:buChar char="1"/>
              </a:pPr>
              <a:r>
                <a:rPr lang="fr-FR" sz="24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  Préambule</a:t>
              </a:r>
            </a:p>
          </p:txBody>
        </p:sp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B8BB0401-47EB-B9EE-A321-8B988DC7434A}"/>
                </a:ext>
              </a:extLst>
            </p:cNvPr>
            <p:cNvSpPr/>
            <p:nvPr/>
          </p:nvSpPr>
          <p:spPr>
            <a:xfrm>
              <a:off x="901700" y="3479800"/>
              <a:ext cx="431800" cy="431800"/>
            </a:xfrm>
            <a:prstGeom prst="ellipse">
              <a:avLst/>
            </a:prstGeom>
            <a:noFill/>
            <a:ln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583C47C0-79FB-A1EF-37B9-0154311BB601}"/>
              </a:ext>
            </a:extLst>
          </p:cNvPr>
          <p:cNvGrpSpPr/>
          <p:nvPr/>
        </p:nvGrpSpPr>
        <p:grpSpPr>
          <a:xfrm>
            <a:off x="914400" y="4448771"/>
            <a:ext cx="2695580" cy="953989"/>
            <a:chOff x="914400" y="4448771"/>
            <a:chExt cx="2695580" cy="953989"/>
          </a:xfrm>
        </p:grpSpPr>
        <p:sp>
          <p:nvSpPr>
            <p:cNvPr id="11" name="Titre 1">
              <a:extLst>
                <a:ext uri="{FF2B5EF4-FFF2-40B4-BE49-F238E27FC236}">
                  <a16:creationId xmlns:a16="http://schemas.microsoft.com/office/drawing/2014/main" id="{4602EEAB-5FC7-724E-82F1-BEA9ABE3773D}"/>
                </a:ext>
              </a:extLst>
            </p:cNvPr>
            <p:cNvSpPr txBox="1">
              <a:spLocks/>
            </p:cNvSpPr>
            <p:nvPr/>
          </p:nvSpPr>
          <p:spPr>
            <a:xfrm>
              <a:off x="954967" y="4448771"/>
              <a:ext cx="2655013" cy="95398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342900" indent="-342900">
                <a:buFont typeface="Strawford" panose="00000500000000000000" pitchFamily="50" charset="0"/>
                <a:buChar char="2"/>
              </a:pPr>
              <a:r>
                <a:rPr lang="fr-FR" sz="24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  Votre quartier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C883EAE3-5F1F-3E5A-73A5-B6303D90881E}"/>
                </a:ext>
              </a:extLst>
            </p:cNvPr>
            <p:cNvSpPr/>
            <p:nvPr/>
          </p:nvSpPr>
          <p:spPr>
            <a:xfrm>
              <a:off x="914400" y="4685469"/>
              <a:ext cx="431800" cy="431800"/>
            </a:xfrm>
            <a:prstGeom prst="ellipse">
              <a:avLst/>
            </a:prstGeom>
            <a:noFill/>
            <a:ln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46BBBB2-140B-8BD0-A356-74A53B98A268}"/>
              </a:ext>
            </a:extLst>
          </p:cNvPr>
          <p:cNvGrpSpPr/>
          <p:nvPr/>
        </p:nvGrpSpPr>
        <p:grpSpPr>
          <a:xfrm>
            <a:off x="908050" y="5659946"/>
            <a:ext cx="3153683" cy="953989"/>
            <a:chOff x="908050" y="5659946"/>
            <a:chExt cx="3153683" cy="953989"/>
          </a:xfrm>
        </p:grpSpPr>
        <p:sp>
          <p:nvSpPr>
            <p:cNvPr id="19" name="Titre 1">
              <a:extLst>
                <a:ext uri="{FF2B5EF4-FFF2-40B4-BE49-F238E27FC236}">
                  <a16:creationId xmlns:a16="http://schemas.microsoft.com/office/drawing/2014/main" id="{4454DD71-5E55-6F44-8545-04987A97014E}"/>
                </a:ext>
              </a:extLst>
            </p:cNvPr>
            <p:cNvSpPr txBox="1">
              <a:spLocks/>
            </p:cNvSpPr>
            <p:nvPr/>
          </p:nvSpPr>
          <p:spPr>
            <a:xfrm>
              <a:off x="954967" y="5659946"/>
              <a:ext cx="3106766" cy="95398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342900" indent="-342900">
                <a:buFont typeface="Strawford" panose="00000500000000000000" pitchFamily="50" charset="0"/>
                <a:buChar char="3"/>
              </a:pPr>
              <a:r>
                <a:rPr lang="fr-FR" sz="24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  Votre logement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1A184C6E-FDD5-0526-C56A-24E7101FAD85}"/>
                </a:ext>
              </a:extLst>
            </p:cNvPr>
            <p:cNvSpPr/>
            <p:nvPr/>
          </p:nvSpPr>
          <p:spPr>
            <a:xfrm>
              <a:off x="908050" y="5897488"/>
              <a:ext cx="431800" cy="431800"/>
            </a:xfrm>
            <a:prstGeom prst="ellipse">
              <a:avLst/>
            </a:prstGeom>
            <a:noFill/>
            <a:ln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20036D0C-F107-C4D8-1C28-25E3D234CD8C}"/>
              </a:ext>
            </a:extLst>
          </p:cNvPr>
          <p:cNvGrpSpPr/>
          <p:nvPr/>
        </p:nvGrpSpPr>
        <p:grpSpPr>
          <a:xfrm>
            <a:off x="929567" y="6871122"/>
            <a:ext cx="3132166" cy="953989"/>
            <a:chOff x="929567" y="6871122"/>
            <a:chExt cx="3132166" cy="953989"/>
          </a:xfrm>
        </p:grpSpPr>
        <p:sp>
          <p:nvSpPr>
            <p:cNvPr id="27" name="Titre 1">
              <a:extLst>
                <a:ext uri="{FF2B5EF4-FFF2-40B4-BE49-F238E27FC236}">
                  <a16:creationId xmlns:a16="http://schemas.microsoft.com/office/drawing/2014/main" id="{D4E7D68E-FEED-BC4C-A186-984E872B72D6}"/>
                </a:ext>
              </a:extLst>
            </p:cNvPr>
            <p:cNvSpPr txBox="1">
              <a:spLocks/>
            </p:cNvSpPr>
            <p:nvPr/>
          </p:nvSpPr>
          <p:spPr>
            <a:xfrm>
              <a:off x="954967" y="6871122"/>
              <a:ext cx="3106766" cy="95398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342900" indent="-342900">
                <a:buFont typeface="Strawford" panose="00000500000000000000" pitchFamily="50" charset="0"/>
                <a:buChar char="4"/>
              </a:pPr>
              <a:r>
                <a:rPr lang="fr-FR" sz="24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  Vos revenus</a:t>
              </a: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1C6DD6F7-15D9-F772-2CD9-936E2AC8E27E}"/>
                </a:ext>
              </a:extLst>
            </p:cNvPr>
            <p:cNvSpPr/>
            <p:nvPr/>
          </p:nvSpPr>
          <p:spPr>
            <a:xfrm>
              <a:off x="929567" y="7125866"/>
              <a:ext cx="431800" cy="431800"/>
            </a:xfrm>
            <a:prstGeom prst="ellipse">
              <a:avLst/>
            </a:prstGeom>
            <a:noFill/>
            <a:ln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415753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9A5D971-D1E7-234F-AFD5-0FF4B7253C40}"/>
              </a:ext>
            </a:extLst>
          </p:cNvPr>
          <p:cNvSpPr txBox="1">
            <a:spLocks/>
          </p:cNvSpPr>
          <p:nvPr/>
        </p:nvSpPr>
        <p:spPr>
          <a:xfrm>
            <a:off x="4965255" y="1087275"/>
            <a:ext cx="2898889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Préambule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FFF33DF-8ABC-E54F-A2E7-47F113193787}"/>
              </a:ext>
            </a:extLst>
          </p:cNvPr>
          <p:cNvCxnSpPr>
            <a:cxnSpLocks/>
          </p:cNvCxnSpPr>
          <p:nvPr/>
        </p:nvCxnSpPr>
        <p:spPr>
          <a:xfrm flipH="1">
            <a:off x="3167" y="1564270"/>
            <a:ext cx="4572316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 20" descr="Une image contenant intérieur, mur, Draps, oreiller&#10;&#10;Description générée automatiquement">
            <a:extLst>
              <a:ext uri="{FF2B5EF4-FFF2-40B4-BE49-F238E27FC236}">
                <a16:creationId xmlns:a16="http://schemas.microsoft.com/office/drawing/2014/main" id="{B44CB331-B3FA-314B-BA05-CDD4565F22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2722" r="14033"/>
          <a:stretch/>
        </p:blipFill>
        <p:spPr>
          <a:xfrm>
            <a:off x="0" y="2767081"/>
            <a:ext cx="3081623" cy="5552382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5B3F66AC-DA4F-4450-07AD-8FC9CEE37C36}"/>
              </a:ext>
            </a:extLst>
          </p:cNvPr>
          <p:cNvGrpSpPr/>
          <p:nvPr/>
        </p:nvGrpSpPr>
        <p:grpSpPr>
          <a:xfrm>
            <a:off x="3462333" y="2767081"/>
            <a:ext cx="3579252" cy="6109633"/>
            <a:chOff x="3518605" y="2767081"/>
            <a:chExt cx="3579252" cy="6109633"/>
          </a:xfrm>
        </p:grpSpPr>
        <p:sp>
          <p:nvSpPr>
            <p:cNvPr id="12" name="Titre 1">
              <a:extLst>
                <a:ext uri="{FF2B5EF4-FFF2-40B4-BE49-F238E27FC236}">
                  <a16:creationId xmlns:a16="http://schemas.microsoft.com/office/drawing/2014/main" id="{E1649D05-6232-F242-8378-C99C0DB93076}"/>
                </a:ext>
              </a:extLst>
            </p:cNvPr>
            <p:cNvSpPr txBox="1">
              <a:spLocks/>
            </p:cNvSpPr>
            <p:nvPr/>
          </p:nvSpPr>
          <p:spPr>
            <a:xfrm>
              <a:off x="3518605" y="2767081"/>
              <a:ext cx="1523010" cy="81143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FR" sz="24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Merci !</a:t>
              </a:r>
            </a:p>
          </p:txBody>
        </p:sp>
        <p:sp>
          <p:nvSpPr>
            <p:cNvPr id="23" name="Titre 1">
              <a:extLst>
                <a:ext uri="{FF2B5EF4-FFF2-40B4-BE49-F238E27FC236}">
                  <a16:creationId xmlns:a16="http://schemas.microsoft.com/office/drawing/2014/main" id="{8E033439-1478-2341-9A72-273AEE4F778C}"/>
                </a:ext>
              </a:extLst>
            </p:cNvPr>
            <p:cNvSpPr txBox="1">
              <a:spLocks/>
            </p:cNvSpPr>
            <p:nvPr/>
          </p:nvSpPr>
          <p:spPr>
            <a:xfrm>
              <a:off x="3518605" y="3454337"/>
              <a:ext cx="3579252" cy="542237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 SemiBold" panose="00000700000000000000" pitchFamily="2" charset="0"/>
                  <a:cs typeface="Poppins SemiBold" panose="00000700000000000000" pitchFamily="2" charset="0"/>
                </a:rPr>
                <a:t>MadeForYou</a:t>
              </a: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fr-FR" sz="900" dirty="0">
                  <a:solidFill>
                    <a:srgbClr val="0B4648"/>
                  </a:solidFill>
                  <a:latin typeface="Poppins SemiBold" panose="00000700000000000000" pitchFamily="2" charset="0"/>
                  <a:cs typeface="Poppins SemiBold" panose="00000700000000000000" pitchFamily="2" charset="0"/>
                </a:rPr>
                <a:t>Conciergerie</a:t>
              </a: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vous remercie pour la confiance que vous nous accordez.</a:t>
              </a:r>
              <a:endParaRPr lang="fr-FR" sz="4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Notre mission est de réinventer la gestion de la location en courte durée par une approche 100% personnalisée :</a:t>
              </a: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highlight>
                  <a:srgbClr val="97EFF2"/>
                </a:highlight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9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endParaRPr lang="fr-FR" sz="4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Notre engagement repose sur une gestion transparente et adaptée à vos besoins, visant à transformer votre bien en une source de revenus attractive et fiable.</a:t>
              </a:r>
            </a:p>
            <a:p>
              <a:pPr algn="just">
                <a:lnSpc>
                  <a:spcPct val="150000"/>
                </a:lnSpc>
              </a:pPr>
              <a:endPara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Notre équipe, toujours attentive aux tendances du marché, s’assure que votre propriété se démarque par son état impeccable et  son attractivité maximale.</a:t>
              </a:r>
            </a:p>
            <a:p>
              <a:pPr algn="just">
                <a:lnSpc>
                  <a:spcPct val="150000"/>
                </a:lnSpc>
              </a:pPr>
              <a:endPara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Nous sommes impatients de débuter cette collaboration et de vous montrer comment, ensemble, nous pouvons réaliser le plein potentiel de votre logement.</a:t>
              </a:r>
            </a:p>
            <a:p>
              <a:pPr algn="just">
                <a:lnSpc>
                  <a:spcPct val="150000"/>
                </a:lnSpc>
              </a:pPr>
              <a:endPara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fr-FR" sz="9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L’équipe MadeForYou </a:t>
              </a:r>
            </a:p>
          </p:txBody>
        </p:sp>
      </p:grpSp>
      <p:sp>
        <p:nvSpPr>
          <p:cNvPr id="9" name="Titre 1">
            <a:extLst>
              <a:ext uri="{FF2B5EF4-FFF2-40B4-BE49-F238E27FC236}">
                <a16:creationId xmlns:a16="http://schemas.microsoft.com/office/drawing/2014/main" id="{B0A4F608-0F46-480C-9408-592152076C3B}"/>
              </a:ext>
            </a:extLst>
          </p:cNvPr>
          <p:cNvSpPr txBox="1">
            <a:spLocks/>
          </p:cNvSpPr>
          <p:nvPr/>
        </p:nvSpPr>
        <p:spPr>
          <a:xfrm>
            <a:off x="3554409" y="4913570"/>
            <a:ext cx="1118722" cy="500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fr-FR" sz="6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Étude approfondie  </a:t>
            </a:r>
          </a:p>
          <a:p>
            <a:pPr algn="ctr">
              <a:lnSpc>
                <a:spcPct val="15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du marché touristique </a:t>
            </a:r>
          </a:p>
          <a:p>
            <a:pPr algn="ctr">
              <a:lnSpc>
                <a:spcPct val="10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 votre secteur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09107653-06FB-51E7-FBF8-5541359B5422}"/>
              </a:ext>
            </a:extLst>
          </p:cNvPr>
          <p:cNvSpPr txBox="1">
            <a:spLocks/>
          </p:cNvSpPr>
          <p:nvPr/>
        </p:nvSpPr>
        <p:spPr>
          <a:xfrm>
            <a:off x="4698602" y="4913570"/>
            <a:ext cx="1118722" cy="500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fr-FR" sz="6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Équipe d’experts </a:t>
            </a:r>
          </a:p>
          <a:p>
            <a:pPr algn="ctr">
              <a:lnSpc>
                <a:spcPct val="15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 aménagement </a:t>
            </a:r>
          </a:p>
          <a:p>
            <a:pPr algn="ctr">
              <a:lnSpc>
                <a:spcPct val="10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d’intérieur de charme*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19B6E8C0-2C87-7B91-3B5A-ACDE8DDD13EF}"/>
              </a:ext>
            </a:extLst>
          </p:cNvPr>
          <p:cNvSpPr txBox="1">
            <a:spLocks/>
          </p:cNvSpPr>
          <p:nvPr/>
        </p:nvSpPr>
        <p:spPr>
          <a:xfrm>
            <a:off x="3469941" y="5414277"/>
            <a:ext cx="3411509" cy="2602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6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*(architecte d’intérieur, photographe, community manager, service de nettoyage de luxe)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65B16D13-D06D-15BA-F4E6-F5EC24DF3816}"/>
              </a:ext>
            </a:extLst>
          </p:cNvPr>
          <p:cNvSpPr txBox="1">
            <a:spLocks/>
          </p:cNvSpPr>
          <p:nvPr/>
        </p:nvSpPr>
        <p:spPr>
          <a:xfrm>
            <a:off x="5842796" y="4913570"/>
            <a:ext cx="1118723" cy="500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fr-FR" sz="6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Gestion digitale 4D</a:t>
            </a:r>
          </a:p>
          <a:p>
            <a:pPr algn="ctr">
              <a:lnSpc>
                <a:spcPct val="15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grâce à nos systèmes</a:t>
            </a:r>
          </a:p>
          <a:p>
            <a:pPr algn="ctr">
              <a:lnSpc>
                <a:spcPct val="100000"/>
              </a:lnSpc>
            </a:pPr>
            <a:r>
              <a:rPr lang="fr-FR" sz="5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d’automatisation ultraprécis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C87B46-AB88-DD54-85CE-632E6E8C275D}"/>
              </a:ext>
            </a:extLst>
          </p:cNvPr>
          <p:cNvSpPr/>
          <p:nvPr/>
        </p:nvSpPr>
        <p:spPr>
          <a:xfrm>
            <a:off x="0" y="9749357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9D7DCFBD-DB39-F7A8-7D4D-555723C212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62175"/>
            <a:ext cx="1083693" cy="366348"/>
          </a:xfrm>
          <a:prstGeom prst="rect">
            <a:avLst/>
          </a:prstGeom>
        </p:spPr>
      </p:pic>
      <p:pic>
        <p:nvPicPr>
          <p:cNvPr id="18" name="Image 17" descr="Une image contenant Graphique, capture d’écran, graphisme, symbole&#10;&#10;Description générée automatiquement">
            <a:extLst>
              <a:ext uri="{FF2B5EF4-FFF2-40B4-BE49-F238E27FC236}">
                <a16:creationId xmlns:a16="http://schemas.microsoft.com/office/drawing/2014/main" id="{E1E9E433-5FE4-6AAA-C8C1-1906623ABB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913" y="8015656"/>
            <a:ext cx="165799" cy="117817"/>
          </a:xfrm>
          <a:prstGeom prst="rect">
            <a:avLst/>
          </a:prstGeom>
        </p:spPr>
      </p:pic>
      <p:pic>
        <p:nvPicPr>
          <p:cNvPr id="29" name="Graphique 28" descr="Loupe contour">
            <a:extLst>
              <a:ext uri="{FF2B5EF4-FFF2-40B4-BE49-F238E27FC236}">
                <a16:creationId xmlns:a16="http://schemas.microsoft.com/office/drawing/2014/main" id="{2CFB8D90-5A0D-6C32-15B3-2D48E99F0E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77108" y="4572144"/>
            <a:ext cx="388303" cy="388303"/>
          </a:xfrm>
          <a:prstGeom prst="rect">
            <a:avLst/>
          </a:prstGeom>
        </p:spPr>
      </p:pic>
      <p:pic>
        <p:nvPicPr>
          <p:cNvPr id="31" name="Graphique 30" descr="Logement avec un remplissage uni">
            <a:extLst>
              <a:ext uri="{FF2B5EF4-FFF2-40B4-BE49-F238E27FC236}">
                <a16:creationId xmlns:a16="http://schemas.microsoft.com/office/drawing/2014/main" id="{7122D876-AE01-F06F-4B0C-F1999F6A81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1224" y="4650903"/>
            <a:ext cx="135636" cy="135636"/>
          </a:xfrm>
          <a:prstGeom prst="rect">
            <a:avLst/>
          </a:prstGeom>
        </p:spPr>
      </p:pic>
      <p:pic>
        <p:nvPicPr>
          <p:cNvPr id="33" name="Graphique 32" descr="Hiérarchie contour">
            <a:extLst>
              <a:ext uri="{FF2B5EF4-FFF2-40B4-BE49-F238E27FC236}">
                <a16:creationId xmlns:a16="http://schemas.microsoft.com/office/drawing/2014/main" id="{525A842F-CD67-396D-69B9-418402A240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69564" y="4571532"/>
            <a:ext cx="388303" cy="388303"/>
          </a:xfrm>
          <a:prstGeom prst="rect">
            <a:avLst/>
          </a:prstGeom>
        </p:spPr>
      </p:pic>
      <p:pic>
        <p:nvPicPr>
          <p:cNvPr id="37" name="Graphique 36" descr="Cube contour">
            <a:extLst>
              <a:ext uri="{FF2B5EF4-FFF2-40B4-BE49-F238E27FC236}">
                <a16:creationId xmlns:a16="http://schemas.microsoft.com/office/drawing/2014/main" id="{FD46D873-E61D-B2F8-5265-53CBA398D7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65714" y="4629240"/>
            <a:ext cx="272886" cy="272886"/>
          </a:xfrm>
          <a:prstGeom prst="rect">
            <a:avLst/>
          </a:prstGeom>
        </p:spPr>
      </p:pic>
      <p:sp>
        <p:nvSpPr>
          <p:cNvPr id="40" name="Ellipse 39">
            <a:extLst>
              <a:ext uri="{FF2B5EF4-FFF2-40B4-BE49-F238E27FC236}">
                <a16:creationId xmlns:a16="http://schemas.microsoft.com/office/drawing/2014/main" id="{2F894B42-3C8B-F945-573F-01EB8A4BD0F4}"/>
              </a:ext>
            </a:extLst>
          </p:cNvPr>
          <p:cNvSpPr/>
          <p:nvPr/>
        </p:nvSpPr>
        <p:spPr>
          <a:xfrm>
            <a:off x="6197283" y="4566859"/>
            <a:ext cx="388303" cy="388303"/>
          </a:xfrm>
          <a:prstGeom prst="ellipse">
            <a:avLst/>
          </a:prstGeom>
          <a:noFill/>
          <a:ln w="635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0866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orme libre 64">
            <a:extLst>
              <a:ext uri="{FF2B5EF4-FFF2-40B4-BE49-F238E27FC236}">
                <a16:creationId xmlns:a16="http://schemas.microsoft.com/office/drawing/2014/main" id="{874CD52D-73F5-624E-AE55-4A68489A34FC}"/>
              </a:ext>
            </a:extLst>
          </p:cNvPr>
          <p:cNvSpPr/>
          <p:nvPr/>
        </p:nvSpPr>
        <p:spPr>
          <a:xfrm>
            <a:off x="275550" y="2635504"/>
            <a:ext cx="890981" cy="7185152"/>
          </a:xfrm>
          <a:custGeom>
            <a:avLst/>
            <a:gdLst>
              <a:gd name="connsiteX0" fmla="*/ 283250 w 757465"/>
              <a:gd name="connsiteY0" fmla="*/ 6553200 h 6553200"/>
              <a:gd name="connsiteX1" fmla="*/ 46183 w 757465"/>
              <a:gd name="connsiteY1" fmla="*/ 5418667 h 6553200"/>
              <a:gd name="connsiteX2" fmla="*/ 757383 w 757465"/>
              <a:gd name="connsiteY2" fmla="*/ 4842933 h 6553200"/>
              <a:gd name="connsiteX3" fmla="*/ 96983 w 757465"/>
              <a:gd name="connsiteY3" fmla="*/ 3623733 h 6553200"/>
              <a:gd name="connsiteX4" fmla="*/ 638850 w 757465"/>
              <a:gd name="connsiteY4" fmla="*/ 2523067 h 6553200"/>
              <a:gd name="connsiteX5" fmla="*/ 12317 w 757465"/>
              <a:gd name="connsiteY5" fmla="*/ 1083733 h 6553200"/>
              <a:gd name="connsiteX6" fmla="*/ 283250 w 757465"/>
              <a:gd name="connsiteY6" fmla="*/ 0 h 6553200"/>
              <a:gd name="connsiteX0" fmla="*/ 283250 w 639116"/>
              <a:gd name="connsiteY0" fmla="*/ 6553200 h 6553200"/>
              <a:gd name="connsiteX1" fmla="*/ 46183 w 639116"/>
              <a:gd name="connsiteY1" fmla="*/ 5418667 h 6553200"/>
              <a:gd name="connsiteX2" fmla="*/ 614274 w 639116"/>
              <a:gd name="connsiteY2" fmla="*/ 4615485 h 6553200"/>
              <a:gd name="connsiteX3" fmla="*/ 96983 w 639116"/>
              <a:gd name="connsiteY3" fmla="*/ 3623733 h 6553200"/>
              <a:gd name="connsiteX4" fmla="*/ 638850 w 639116"/>
              <a:gd name="connsiteY4" fmla="*/ 2523067 h 6553200"/>
              <a:gd name="connsiteX5" fmla="*/ 12317 w 639116"/>
              <a:gd name="connsiteY5" fmla="*/ 1083733 h 6553200"/>
              <a:gd name="connsiteX6" fmla="*/ 283250 w 639116"/>
              <a:gd name="connsiteY6" fmla="*/ 0 h 655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9116" h="6553200">
                <a:moveTo>
                  <a:pt x="283250" y="6553200"/>
                </a:moveTo>
                <a:cubicBezTo>
                  <a:pt x="125205" y="6128455"/>
                  <a:pt x="-8988" y="5741620"/>
                  <a:pt x="46183" y="5418667"/>
                </a:cubicBezTo>
                <a:cubicBezTo>
                  <a:pt x="101354" y="5095715"/>
                  <a:pt x="605807" y="4914640"/>
                  <a:pt x="614274" y="4615485"/>
                </a:cubicBezTo>
                <a:cubicBezTo>
                  <a:pt x="622741" y="4316330"/>
                  <a:pt x="92887" y="3972469"/>
                  <a:pt x="96983" y="3623733"/>
                </a:cubicBezTo>
                <a:cubicBezTo>
                  <a:pt x="101079" y="3274997"/>
                  <a:pt x="652961" y="2946400"/>
                  <a:pt x="638850" y="2523067"/>
                </a:cubicBezTo>
                <a:cubicBezTo>
                  <a:pt x="624739" y="2099734"/>
                  <a:pt x="71584" y="1504244"/>
                  <a:pt x="12317" y="1083733"/>
                </a:cubicBezTo>
                <a:cubicBezTo>
                  <a:pt x="-46950" y="663222"/>
                  <a:pt x="118150" y="331611"/>
                  <a:pt x="283250" y="0"/>
                </a:cubicBezTo>
              </a:path>
            </a:pathLst>
          </a:custGeom>
          <a:noFill/>
          <a:ln w="38100">
            <a:solidFill>
              <a:srgbClr val="0B4648">
                <a:alpha val="78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2AD9E36-21EE-2E43-9172-467B22B48CB8}"/>
              </a:ext>
            </a:extLst>
          </p:cNvPr>
          <p:cNvSpPr/>
          <p:nvPr/>
        </p:nvSpPr>
        <p:spPr>
          <a:xfrm rot="18929943">
            <a:off x="518779" y="2025370"/>
            <a:ext cx="874776" cy="831422"/>
          </a:xfrm>
          <a:prstGeom prst="rect">
            <a:avLst/>
          </a:prstGeom>
          <a:solidFill>
            <a:srgbClr val="FBF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 : avec coins arrondis en haut 79">
            <a:extLst>
              <a:ext uri="{FF2B5EF4-FFF2-40B4-BE49-F238E27FC236}">
                <a16:creationId xmlns:a16="http://schemas.microsoft.com/office/drawing/2014/main" id="{AF55710B-3BE3-8848-83FD-69A124A25B13}"/>
              </a:ext>
            </a:extLst>
          </p:cNvPr>
          <p:cNvSpPr/>
          <p:nvPr/>
        </p:nvSpPr>
        <p:spPr>
          <a:xfrm rot="16200000">
            <a:off x="3811162" y="-896557"/>
            <a:ext cx="580583" cy="6916443"/>
          </a:xfrm>
          <a:prstGeom prst="round2SameRect">
            <a:avLst>
              <a:gd name="adj1" fmla="val 42731"/>
              <a:gd name="adj2" fmla="val 0"/>
            </a:avLst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305E64E-CEFB-9242-BE15-4EC009140D4E}"/>
              </a:ext>
            </a:extLst>
          </p:cNvPr>
          <p:cNvSpPr/>
          <p:nvPr/>
        </p:nvSpPr>
        <p:spPr>
          <a:xfrm>
            <a:off x="275550" y="9716464"/>
            <a:ext cx="604983" cy="470115"/>
          </a:xfrm>
          <a:prstGeom prst="rect">
            <a:avLst/>
          </a:prstGeom>
          <a:solidFill>
            <a:srgbClr val="FBF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B4BD68E-FF52-0847-8C3D-B981B5430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15" y="1100778"/>
            <a:ext cx="4326617" cy="953989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Votre quartier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B3CA994B-5478-3E48-8A41-F156C00F65F0}"/>
              </a:ext>
            </a:extLst>
          </p:cNvPr>
          <p:cNvCxnSpPr>
            <a:cxnSpLocks/>
          </p:cNvCxnSpPr>
          <p:nvPr/>
        </p:nvCxnSpPr>
        <p:spPr>
          <a:xfrm flipH="1">
            <a:off x="3573194" y="1566888"/>
            <a:ext cx="3986482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re 1">
            <a:extLst>
              <a:ext uri="{FF2B5EF4-FFF2-40B4-BE49-F238E27FC236}">
                <a16:creationId xmlns:a16="http://schemas.microsoft.com/office/drawing/2014/main" id="{F123EB06-1738-EE4A-AB47-580A471ECDD4}"/>
              </a:ext>
            </a:extLst>
          </p:cNvPr>
          <p:cNvSpPr txBox="1">
            <a:spLocks/>
          </p:cNvSpPr>
          <p:nvPr/>
        </p:nvSpPr>
        <p:spPr>
          <a:xfrm>
            <a:off x="1335853" y="2287027"/>
            <a:ext cx="5948272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rgbClr val="FBF8E4"/>
                </a:solidFill>
                <a:latin typeface="Strawford" panose="00000500000000000000" pitchFamily="50" charset="0"/>
              </a:rPr>
              <a:t>[[ADRESSE]]</a:t>
            </a:r>
            <a:endParaRPr lang="fr-FR" sz="2000" dirty="0">
              <a:solidFill>
                <a:srgbClr val="FBF8E4"/>
              </a:solidFill>
              <a:latin typeface="Strawford" panose="00000500000000000000" pitchFamily="50" charset="0"/>
            </a:endParaRPr>
          </a:p>
        </p:txBody>
      </p:sp>
      <p:sp>
        <p:nvSpPr>
          <p:cNvPr id="46" name="Titre 1">
            <a:extLst>
              <a:ext uri="{FF2B5EF4-FFF2-40B4-BE49-F238E27FC236}">
                <a16:creationId xmlns:a16="http://schemas.microsoft.com/office/drawing/2014/main" id="{4FEB1B23-8121-5B40-B6DA-7691005565D6}"/>
              </a:ext>
            </a:extLst>
          </p:cNvPr>
          <p:cNvSpPr txBox="1">
            <a:spLocks/>
          </p:cNvSpPr>
          <p:nvPr/>
        </p:nvSpPr>
        <p:spPr>
          <a:xfrm>
            <a:off x="596446" y="2905794"/>
            <a:ext cx="6804432" cy="8214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fr-FR" sz="1050" dirty="0"/>
              <a:t>[[QUARTIER_INTRO]]</a:t>
            </a:r>
            <a:endParaRPr lang="fr-FR" sz="1050" dirty="0">
              <a:solidFill>
                <a:schemeClr val="accent1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Titre 1">
            <a:extLst>
              <a:ext uri="{FF2B5EF4-FFF2-40B4-BE49-F238E27FC236}">
                <a16:creationId xmlns:a16="http://schemas.microsoft.com/office/drawing/2014/main" id="{FC233B99-BFAD-FE43-8383-3F917E77B1ED}"/>
              </a:ext>
            </a:extLst>
          </p:cNvPr>
          <p:cNvSpPr txBox="1">
            <a:spLocks/>
          </p:cNvSpPr>
          <p:nvPr/>
        </p:nvSpPr>
        <p:spPr>
          <a:xfrm>
            <a:off x="901108" y="3950892"/>
            <a:ext cx="3249937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800" dirty="0">
                <a:solidFill>
                  <a:srgbClr val="0B4648"/>
                </a:solidFill>
                <a:latin typeface="Strawford" panose="00000500000000000000" pitchFamily="50" charset="0"/>
              </a:rPr>
              <a:t>Les moyens de transports :</a:t>
            </a:r>
          </a:p>
        </p:txBody>
      </p:sp>
      <p:sp>
        <p:nvSpPr>
          <p:cNvPr id="50" name="Titre 1">
            <a:extLst>
              <a:ext uri="{FF2B5EF4-FFF2-40B4-BE49-F238E27FC236}">
                <a16:creationId xmlns:a16="http://schemas.microsoft.com/office/drawing/2014/main" id="{C7B3A90D-0AC4-5441-834F-1980F61CC7A7}"/>
              </a:ext>
            </a:extLst>
          </p:cNvPr>
          <p:cNvSpPr txBox="1">
            <a:spLocks/>
          </p:cNvSpPr>
          <p:nvPr/>
        </p:nvSpPr>
        <p:spPr>
          <a:xfrm>
            <a:off x="1667643" y="4337782"/>
            <a:ext cx="1640356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[[TRANSPORT_TAXI_TEXTE]]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3" name="Titre 1">
            <a:extLst>
              <a:ext uri="{FF2B5EF4-FFF2-40B4-BE49-F238E27FC236}">
                <a16:creationId xmlns:a16="http://schemas.microsoft.com/office/drawing/2014/main" id="{90A1B347-8A80-6A44-9AF7-B0D543B1B560}"/>
              </a:ext>
            </a:extLst>
          </p:cNvPr>
          <p:cNvSpPr txBox="1">
            <a:spLocks/>
          </p:cNvSpPr>
          <p:nvPr/>
        </p:nvSpPr>
        <p:spPr>
          <a:xfrm>
            <a:off x="1849957" y="4753643"/>
            <a:ext cx="2479666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[[TRANSPORT_METRO_TEXTE]]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5" name="Titre 1">
            <a:extLst>
              <a:ext uri="{FF2B5EF4-FFF2-40B4-BE49-F238E27FC236}">
                <a16:creationId xmlns:a16="http://schemas.microsoft.com/office/drawing/2014/main" id="{CEDA3C95-0C1E-F44F-9CB2-03E7EB085D4F}"/>
              </a:ext>
            </a:extLst>
          </p:cNvPr>
          <p:cNvSpPr txBox="1">
            <a:spLocks/>
          </p:cNvSpPr>
          <p:nvPr/>
        </p:nvSpPr>
        <p:spPr>
          <a:xfrm>
            <a:off x="1926934" y="5229114"/>
            <a:ext cx="3068029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[[TRANSPORT_BUS_TEXTE]]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218BC21C-93BC-B04C-9714-4BD47B4A99ED}"/>
              </a:ext>
            </a:extLst>
          </p:cNvPr>
          <p:cNvSpPr txBox="1">
            <a:spLocks/>
          </p:cNvSpPr>
          <p:nvPr/>
        </p:nvSpPr>
        <p:spPr>
          <a:xfrm>
            <a:off x="1024401" y="6021999"/>
            <a:ext cx="3350477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800" dirty="0">
                <a:solidFill>
                  <a:srgbClr val="0B4648"/>
                </a:solidFill>
                <a:latin typeface="Strawford" panose="00000500000000000000" pitchFamily="50" charset="0"/>
              </a:rPr>
              <a:t>Nos adresses incontournables :</a:t>
            </a:r>
          </a:p>
        </p:txBody>
      </p:sp>
      <p:sp>
        <p:nvSpPr>
          <p:cNvPr id="58" name="Titre 1">
            <a:extLst>
              <a:ext uri="{FF2B5EF4-FFF2-40B4-BE49-F238E27FC236}">
                <a16:creationId xmlns:a16="http://schemas.microsoft.com/office/drawing/2014/main" id="{43887137-A299-094B-ABCB-85FA44A9F43C}"/>
              </a:ext>
            </a:extLst>
          </p:cNvPr>
          <p:cNvSpPr txBox="1">
            <a:spLocks/>
          </p:cNvSpPr>
          <p:nvPr/>
        </p:nvSpPr>
        <p:spPr>
          <a:xfrm>
            <a:off x="1593608" y="6459772"/>
            <a:ext cx="3350477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[[INCONTOURNABLE_1_NOM]]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0" name="Titre 1">
            <a:extLst>
              <a:ext uri="{FF2B5EF4-FFF2-40B4-BE49-F238E27FC236}">
                <a16:creationId xmlns:a16="http://schemas.microsoft.com/office/drawing/2014/main" id="{7A591591-89A8-194C-AD6F-31B3B12025E1}"/>
              </a:ext>
            </a:extLst>
          </p:cNvPr>
          <p:cNvSpPr txBox="1">
            <a:spLocks/>
          </p:cNvSpPr>
          <p:nvPr/>
        </p:nvSpPr>
        <p:spPr>
          <a:xfrm>
            <a:off x="1812005" y="6866020"/>
            <a:ext cx="3591013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[[INCONTOURNABLE_2_NOM]]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2" name="Titre 1">
            <a:extLst>
              <a:ext uri="{FF2B5EF4-FFF2-40B4-BE49-F238E27FC236}">
                <a16:creationId xmlns:a16="http://schemas.microsoft.com/office/drawing/2014/main" id="{2285E97C-F0DB-1A44-9DC5-25DBCD9FF82C}"/>
              </a:ext>
            </a:extLst>
          </p:cNvPr>
          <p:cNvSpPr txBox="1">
            <a:spLocks/>
          </p:cNvSpPr>
          <p:nvPr/>
        </p:nvSpPr>
        <p:spPr>
          <a:xfrm>
            <a:off x="1903956" y="7340484"/>
            <a:ext cx="3311876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[[INCONTOURNABLE_3_NOM]]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7" name="Titre 1">
            <a:extLst>
              <a:ext uri="{FF2B5EF4-FFF2-40B4-BE49-F238E27FC236}">
                <a16:creationId xmlns:a16="http://schemas.microsoft.com/office/drawing/2014/main" id="{990E14BF-C0FF-554B-B7D4-9269BFA03F2D}"/>
              </a:ext>
            </a:extLst>
          </p:cNvPr>
          <p:cNvSpPr txBox="1">
            <a:spLocks/>
          </p:cNvSpPr>
          <p:nvPr/>
        </p:nvSpPr>
        <p:spPr>
          <a:xfrm>
            <a:off x="4531291" y="3872931"/>
            <a:ext cx="2926104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rgbClr val="0B4648"/>
                </a:solidFill>
                <a:latin typeface="Strawford" panose="00000500000000000000" pitchFamily="50" charset="0"/>
              </a:rPr>
              <a:t>Les lieux à visiter :</a:t>
            </a:r>
          </a:p>
        </p:txBody>
      </p:sp>
      <p:sp>
        <p:nvSpPr>
          <p:cNvPr id="69" name="Ellipse 68">
            <a:extLst>
              <a:ext uri="{FF2B5EF4-FFF2-40B4-BE49-F238E27FC236}">
                <a16:creationId xmlns:a16="http://schemas.microsoft.com/office/drawing/2014/main" id="{DEF49006-871B-8146-8B67-3CC9FC0AA39F}"/>
              </a:ext>
            </a:extLst>
          </p:cNvPr>
          <p:cNvSpPr/>
          <p:nvPr/>
        </p:nvSpPr>
        <p:spPr>
          <a:xfrm>
            <a:off x="335735" y="4119200"/>
            <a:ext cx="260711" cy="260711"/>
          </a:xfrm>
          <a:prstGeom prst="ellipse">
            <a:avLst/>
          </a:prstGeom>
          <a:solidFill>
            <a:srgbClr val="FBF8E4"/>
          </a:solidFill>
          <a:ln w="28575">
            <a:solidFill>
              <a:srgbClr val="0B464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0711"/>
                      <a:gd name="connsiteY0" fmla="*/ 130356 h 260711"/>
                      <a:gd name="connsiteX1" fmla="*/ 130356 w 260711"/>
                      <a:gd name="connsiteY1" fmla="*/ 0 h 260711"/>
                      <a:gd name="connsiteX2" fmla="*/ 260712 w 260711"/>
                      <a:gd name="connsiteY2" fmla="*/ 130356 h 260711"/>
                      <a:gd name="connsiteX3" fmla="*/ 130356 w 260711"/>
                      <a:gd name="connsiteY3" fmla="*/ 260712 h 260711"/>
                      <a:gd name="connsiteX4" fmla="*/ 0 w 260711"/>
                      <a:gd name="connsiteY4" fmla="*/ 130356 h 260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0711" h="260711" fill="none" extrusionOk="0">
                        <a:moveTo>
                          <a:pt x="0" y="130356"/>
                        </a:moveTo>
                        <a:cubicBezTo>
                          <a:pt x="8175" y="59332"/>
                          <a:pt x="63396" y="-10360"/>
                          <a:pt x="130356" y="0"/>
                        </a:cubicBezTo>
                        <a:cubicBezTo>
                          <a:pt x="186411" y="-2441"/>
                          <a:pt x="254065" y="64620"/>
                          <a:pt x="260712" y="130356"/>
                        </a:cubicBezTo>
                        <a:cubicBezTo>
                          <a:pt x="259504" y="190830"/>
                          <a:pt x="194996" y="270932"/>
                          <a:pt x="130356" y="260712"/>
                        </a:cubicBezTo>
                        <a:cubicBezTo>
                          <a:pt x="60110" y="261691"/>
                          <a:pt x="9598" y="204658"/>
                          <a:pt x="0" y="130356"/>
                        </a:cubicBezTo>
                        <a:close/>
                      </a:path>
                      <a:path w="260711" h="260711" stroke="0" extrusionOk="0">
                        <a:moveTo>
                          <a:pt x="0" y="130356"/>
                        </a:moveTo>
                        <a:cubicBezTo>
                          <a:pt x="-7392" y="53803"/>
                          <a:pt x="48225" y="3805"/>
                          <a:pt x="130356" y="0"/>
                        </a:cubicBezTo>
                        <a:cubicBezTo>
                          <a:pt x="208954" y="1390"/>
                          <a:pt x="253478" y="58592"/>
                          <a:pt x="260712" y="130356"/>
                        </a:cubicBezTo>
                        <a:cubicBezTo>
                          <a:pt x="257817" y="205177"/>
                          <a:pt x="201191" y="267116"/>
                          <a:pt x="130356" y="260712"/>
                        </a:cubicBezTo>
                        <a:cubicBezTo>
                          <a:pt x="43008" y="252312"/>
                          <a:pt x="1688" y="203157"/>
                          <a:pt x="0" y="1303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B88B6F44-07A9-3B46-8970-4A2F8865902A}"/>
              </a:ext>
            </a:extLst>
          </p:cNvPr>
          <p:cNvSpPr/>
          <p:nvPr/>
        </p:nvSpPr>
        <p:spPr>
          <a:xfrm>
            <a:off x="449297" y="6137504"/>
            <a:ext cx="260711" cy="260711"/>
          </a:xfrm>
          <a:prstGeom prst="ellipse">
            <a:avLst/>
          </a:prstGeom>
          <a:solidFill>
            <a:srgbClr val="FBF8E4"/>
          </a:solidFill>
          <a:ln w="28575">
            <a:solidFill>
              <a:srgbClr val="0B464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0711"/>
                      <a:gd name="connsiteY0" fmla="*/ 130356 h 260711"/>
                      <a:gd name="connsiteX1" fmla="*/ 130356 w 260711"/>
                      <a:gd name="connsiteY1" fmla="*/ 0 h 260711"/>
                      <a:gd name="connsiteX2" fmla="*/ 260712 w 260711"/>
                      <a:gd name="connsiteY2" fmla="*/ 130356 h 260711"/>
                      <a:gd name="connsiteX3" fmla="*/ 130356 w 260711"/>
                      <a:gd name="connsiteY3" fmla="*/ 260712 h 260711"/>
                      <a:gd name="connsiteX4" fmla="*/ 0 w 260711"/>
                      <a:gd name="connsiteY4" fmla="*/ 130356 h 260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0711" h="260711" fill="none" extrusionOk="0">
                        <a:moveTo>
                          <a:pt x="0" y="130356"/>
                        </a:moveTo>
                        <a:cubicBezTo>
                          <a:pt x="8175" y="59332"/>
                          <a:pt x="63396" y="-10360"/>
                          <a:pt x="130356" y="0"/>
                        </a:cubicBezTo>
                        <a:cubicBezTo>
                          <a:pt x="186411" y="-2441"/>
                          <a:pt x="254065" y="64620"/>
                          <a:pt x="260712" y="130356"/>
                        </a:cubicBezTo>
                        <a:cubicBezTo>
                          <a:pt x="259504" y="190830"/>
                          <a:pt x="194996" y="270932"/>
                          <a:pt x="130356" y="260712"/>
                        </a:cubicBezTo>
                        <a:cubicBezTo>
                          <a:pt x="60110" y="261691"/>
                          <a:pt x="9598" y="204658"/>
                          <a:pt x="0" y="130356"/>
                        </a:cubicBezTo>
                        <a:close/>
                      </a:path>
                      <a:path w="260711" h="260711" stroke="0" extrusionOk="0">
                        <a:moveTo>
                          <a:pt x="0" y="130356"/>
                        </a:moveTo>
                        <a:cubicBezTo>
                          <a:pt x="-7392" y="53803"/>
                          <a:pt x="48225" y="3805"/>
                          <a:pt x="130356" y="0"/>
                        </a:cubicBezTo>
                        <a:cubicBezTo>
                          <a:pt x="208954" y="1390"/>
                          <a:pt x="253478" y="58592"/>
                          <a:pt x="260712" y="130356"/>
                        </a:cubicBezTo>
                        <a:cubicBezTo>
                          <a:pt x="257817" y="205177"/>
                          <a:pt x="201191" y="267116"/>
                          <a:pt x="130356" y="260712"/>
                        </a:cubicBezTo>
                        <a:cubicBezTo>
                          <a:pt x="43008" y="252312"/>
                          <a:pt x="1688" y="203157"/>
                          <a:pt x="0" y="1303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Titre 1">
            <a:extLst>
              <a:ext uri="{FF2B5EF4-FFF2-40B4-BE49-F238E27FC236}">
                <a16:creationId xmlns:a16="http://schemas.microsoft.com/office/drawing/2014/main" id="{3B79FD92-AD9C-8041-AFA5-E05DA73FD465}"/>
              </a:ext>
            </a:extLst>
          </p:cNvPr>
          <p:cNvSpPr txBox="1">
            <a:spLocks/>
          </p:cNvSpPr>
          <p:nvPr/>
        </p:nvSpPr>
        <p:spPr>
          <a:xfrm>
            <a:off x="1080953" y="8098659"/>
            <a:ext cx="3536903" cy="5802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800" dirty="0">
                <a:solidFill>
                  <a:srgbClr val="0B4648"/>
                </a:solidFill>
                <a:latin typeface="Strawford" panose="00000500000000000000" pitchFamily="50" charset="0"/>
              </a:rPr>
              <a:t>Les spots à faire :</a:t>
            </a: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E93ECA13-96B0-224A-82B2-D5F4979F18F9}"/>
              </a:ext>
            </a:extLst>
          </p:cNvPr>
          <p:cNvSpPr/>
          <p:nvPr/>
        </p:nvSpPr>
        <p:spPr>
          <a:xfrm>
            <a:off x="410543" y="8174080"/>
            <a:ext cx="260711" cy="260711"/>
          </a:xfrm>
          <a:prstGeom prst="ellipse">
            <a:avLst/>
          </a:prstGeom>
          <a:solidFill>
            <a:srgbClr val="FBF8E4"/>
          </a:solidFill>
          <a:ln w="28575">
            <a:solidFill>
              <a:srgbClr val="0B464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0711"/>
                      <a:gd name="connsiteY0" fmla="*/ 130356 h 260711"/>
                      <a:gd name="connsiteX1" fmla="*/ 130356 w 260711"/>
                      <a:gd name="connsiteY1" fmla="*/ 0 h 260711"/>
                      <a:gd name="connsiteX2" fmla="*/ 260712 w 260711"/>
                      <a:gd name="connsiteY2" fmla="*/ 130356 h 260711"/>
                      <a:gd name="connsiteX3" fmla="*/ 130356 w 260711"/>
                      <a:gd name="connsiteY3" fmla="*/ 260712 h 260711"/>
                      <a:gd name="connsiteX4" fmla="*/ 0 w 260711"/>
                      <a:gd name="connsiteY4" fmla="*/ 130356 h 260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0711" h="260711" fill="none" extrusionOk="0">
                        <a:moveTo>
                          <a:pt x="0" y="130356"/>
                        </a:moveTo>
                        <a:cubicBezTo>
                          <a:pt x="8175" y="59332"/>
                          <a:pt x="63396" y="-10360"/>
                          <a:pt x="130356" y="0"/>
                        </a:cubicBezTo>
                        <a:cubicBezTo>
                          <a:pt x="186411" y="-2441"/>
                          <a:pt x="254065" y="64620"/>
                          <a:pt x="260712" y="130356"/>
                        </a:cubicBezTo>
                        <a:cubicBezTo>
                          <a:pt x="259504" y="190830"/>
                          <a:pt x="194996" y="270932"/>
                          <a:pt x="130356" y="260712"/>
                        </a:cubicBezTo>
                        <a:cubicBezTo>
                          <a:pt x="60110" y="261691"/>
                          <a:pt x="9598" y="204658"/>
                          <a:pt x="0" y="130356"/>
                        </a:cubicBezTo>
                        <a:close/>
                      </a:path>
                      <a:path w="260711" h="260711" stroke="0" extrusionOk="0">
                        <a:moveTo>
                          <a:pt x="0" y="130356"/>
                        </a:moveTo>
                        <a:cubicBezTo>
                          <a:pt x="-7392" y="53803"/>
                          <a:pt x="48225" y="3805"/>
                          <a:pt x="130356" y="0"/>
                        </a:cubicBezTo>
                        <a:cubicBezTo>
                          <a:pt x="208954" y="1390"/>
                          <a:pt x="253478" y="58592"/>
                          <a:pt x="260712" y="130356"/>
                        </a:cubicBezTo>
                        <a:cubicBezTo>
                          <a:pt x="257817" y="205177"/>
                          <a:pt x="201191" y="267116"/>
                          <a:pt x="130356" y="260712"/>
                        </a:cubicBezTo>
                        <a:cubicBezTo>
                          <a:pt x="43008" y="252312"/>
                          <a:pt x="1688" y="203157"/>
                          <a:pt x="0" y="1303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Titre 1">
            <a:extLst>
              <a:ext uri="{FF2B5EF4-FFF2-40B4-BE49-F238E27FC236}">
                <a16:creationId xmlns:a16="http://schemas.microsoft.com/office/drawing/2014/main" id="{3778107F-7A05-494D-85CA-3138382606AF}"/>
              </a:ext>
            </a:extLst>
          </p:cNvPr>
          <p:cNvSpPr txBox="1">
            <a:spLocks/>
          </p:cNvSpPr>
          <p:nvPr/>
        </p:nvSpPr>
        <p:spPr>
          <a:xfrm>
            <a:off x="410543" y="8554501"/>
            <a:ext cx="5870834" cy="55855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[[SPOT_1_NOM]]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9" name="Titre 1">
            <a:extLst>
              <a:ext uri="{FF2B5EF4-FFF2-40B4-BE49-F238E27FC236}">
                <a16:creationId xmlns:a16="http://schemas.microsoft.com/office/drawing/2014/main" id="{9E67C83B-C206-5842-B7A6-27790FD6C577}"/>
              </a:ext>
            </a:extLst>
          </p:cNvPr>
          <p:cNvSpPr txBox="1">
            <a:spLocks/>
          </p:cNvSpPr>
          <p:nvPr/>
        </p:nvSpPr>
        <p:spPr>
          <a:xfrm>
            <a:off x="1339912" y="9002176"/>
            <a:ext cx="4695499" cy="558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[[SPOT_2_NOM]]</a:t>
            </a:r>
            <a:endParaRPr lang="fr-FR" sz="12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8D43AD-9522-F0DF-737A-BBD3F9FC5F0B}"/>
              </a:ext>
            </a:extLst>
          </p:cNvPr>
          <p:cNvSpPr/>
          <p:nvPr/>
        </p:nvSpPr>
        <p:spPr>
          <a:xfrm>
            <a:off x="5311750" y="4836437"/>
            <a:ext cx="1699093" cy="149579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0590937"/>
              </a:avLst>
            </a:prstTxWarp>
            <a:spAutoFit/>
          </a:bodyPr>
          <a:lstStyle/>
          <a:p>
            <a:pPr algn="ctr"/>
            <a:r>
              <a:rPr lang="fr-FR" sz="3200" dirty="0"/>
              <a:t>[[VISITE_1_NOM]]</a:t>
            </a:r>
            <a:endParaRPr lang="fr-FR" sz="3200" b="0" cap="none" spc="0" dirty="0">
              <a:ln w="0"/>
              <a:solidFill>
                <a:srgbClr val="0B4648">
                  <a:alpha val="45000"/>
                </a:srgbClr>
              </a:solidFill>
              <a:latin typeface="Strawford" panose="00000500000000000000" pitchFamily="50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0AEB04-CB1C-F615-804F-64AE4D5CA752}"/>
              </a:ext>
            </a:extLst>
          </p:cNvPr>
          <p:cNvSpPr/>
          <p:nvPr/>
        </p:nvSpPr>
        <p:spPr>
          <a:xfrm>
            <a:off x="0" y="9749357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C674A3F0-80EE-5322-1012-FF75B772F9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62175"/>
            <a:ext cx="1083693" cy="366348"/>
          </a:xfrm>
          <a:prstGeom prst="rect">
            <a:avLst/>
          </a:prstGeom>
        </p:spPr>
      </p:pic>
      <p:pic>
        <p:nvPicPr>
          <p:cNvPr id="18" name="Graphique 17" descr="Repère avec un remplissage uni">
            <a:extLst>
              <a:ext uri="{FF2B5EF4-FFF2-40B4-BE49-F238E27FC236}">
                <a16:creationId xmlns:a16="http://schemas.microsoft.com/office/drawing/2014/main" id="{7CF8E170-E5E4-47C5-A60A-82CC3C10DB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672" y="2360313"/>
            <a:ext cx="392133" cy="392133"/>
          </a:xfrm>
          <a:prstGeom prst="rect">
            <a:avLst/>
          </a:prstGeom>
        </p:spPr>
      </p:pic>
      <p:pic>
        <p:nvPicPr>
          <p:cNvPr id="5" name="Graphique 4" descr="Taxi contour">
            <a:extLst>
              <a:ext uri="{FF2B5EF4-FFF2-40B4-BE49-F238E27FC236}">
                <a16:creationId xmlns:a16="http://schemas.microsoft.com/office/drawing/2014/main" id="{8682CE7B-7D3F-3D34-1ECE-E624C25F07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73162" y="4444224"/>
            <a:ext cx="322831" cy="322831"/>
          </a:xfrm>
          <a:prstGeom prst="rect">
            <a:avLst/>
          </a:prstGeom>
        </p:spPr>
      </p:pic>
      <p:pic>
        <p:nvPicPr>
          <p:cNvPr id="11" name="Graphique 10" descr="Tramway contour">
            <a:extLst>
              <a:ext uri="{FF2B5EF4-FFF2-40B4-BE49-F238E27FC236}">
                <a16:creationId xmlns:a16="http://schemas.microsoft.com/office/drawing/2014/main" id="{7CD16AAE-E7A4-B883-0C83-0739CCF953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96221" y="4867991"/>
            <a:ext cx="322831" cy="322831"/>
          </a:xfrm>
          <a:prstGeom prst="rect">
            <a:avLst/>
          </a:prstGeom>
        </p:spPr>
      </p:pic>
      <p:pic>
        <p:nvPicPr>
          <p:cNvPr id="13" name="Graphique 12" descr="Bus contour">
            <a:extLst>
              <a:ext uri="{FF2B5EF4-FFF2-40B4-BE49-F238E27FC236}">
                <a16:creationId xmlns:a16="http://schemas.microsoft.com/office/drawing/2014/main" id="{C80369B0-F187-2DB8-8F7A-4D37501FDE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559086" y="5339170"/>
            <a:ext cx="329359" cy="329359"/>
          </a:xfrm>
          <a:prstGeom prst="rect">
            <a:avLst/>
          </a:prstGeom>
        </p:spPr>
      </p:pic>
      <p:pic>
        <p:nvPicPr>
          <p:cNvPr id="15" name="Graphique 14" descr="Café contour">
            <a:extLst>
              <a:ext uri="{FF2B5EF4-FFF2-40B4-BE49-F238E27FC236}">
                <a16:creationId xmlns:a16="http://schemas.microsoft.com/office/drawing/2014/main" id="{3C0CF918-E538-42BD-BA69-A11C3514193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90783" y="6499706"/>
            <a:ext cx="290141" cy="290141"/>
          </a:xfrm>
          <a:prstGeom prst="rect">
            <a:avLst/>
          </a:prstGeom>
        </p:spPr>
      </p:pic>
      <p:pic>
        <p:nvPicPr>
          <p:cNvPr id="17" name="Graphique 16" descr="Cierge magique contour">
            <a:extLst>
              <a:ext uri="{FF2B5EF4-FFF2-40B4-BE49-F238E27FC236}">
                <a16:creationId xmlns:a16="http://schemas.microsoft.com/office/drawing/2014/main" id="{DF6FD388-9A76-8D98-BE65-3E823B9C25B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530718" y="6961457"/>
            <a:ext cx="257969" cy="257969"/>
          </a:xfrm>
          <a:prstGeom prst="rect">
            <a:avLst/>
          </a:prstGeom>
        </p:spPr>
      </p:pic>
      <p:pic>
        <p:nvPicPr>
          <p:cNvPr id="20" name="Graphique 19" descr="Sac de course contour">
            <a:extLst>
              <a:ext uri="{FF2B5EF4-FFF2-40B4-BE49-F238E27FC236}">
                <a16:creationId xmlns:a16="http://schemas.microsoft.com/office/drawing/2014/main" id="{719C4C10-E59D-A34F-508D-6D497846596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523614" y="7397438"/>
            <a:ext cx="337441" cy="337441"/>
          </a:xfrm>
          <a:prstGeom prst="rect">
            <a:avLst/>
          </a:prstGeom>
        </p:spPr>
      </p:pic>
      <p:pic>
        <p:nvPicPr>
          <p:cNvPr id="3" name="Graphique 2" descr="Croissant contour">
            <a:extLst>
              <a:ext uri="{FF2B5EF4-FFF2-40B4-BE49-F238E27FC236}">
                <a16:creationId xmlns:a16="http://schemas.microsoft.com/office/drawing/2014/main" id="{27CA99C0-E428-0EA1-3146-0A807982F7B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 rot="2719865">
            <a:off x="1416850" y="6488294"/>
            <a:ext cx="213528" cy="213528"/>
          </a:xfrm>
          <a:prstGeom prst="rect">
            <a:avLst/>
          </a:prstGeom>
        </p:spPr>
      </p:pic>
      <p:pic>
        <p:nvPicPr>
          <p:cNvPr id="23" name="Graphique 22" descr="Scène de colline contour">
            <a:extLst>
              <a:ext uri="{FF2B5EF4-FFF2-40B4-BE49-F238E27FC236}">
                <a16:creationId xmlns:a16="http://schemas.microsoft.com/office/drawing/2014/main" id="{06AEDC07-88C3-37C4-627E-77C26694145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1851" y="9085200"/>
            <a:ext cx="347663" cy="347663"/>
          </a:xfrm>
          <a:prstGeom prst="rect">
            <a:avLst/>
          </a:prstGeom>
        </p:spPr>
      </p:pic>
      <p:pic>
        <p:nvPicPr>
          <p:cNvPr id="27" name="Graphique 26" descr="Repère contour">
            <a:extLst>
              <a:ext uri="{FF2B5EF4-FFF2-40B4-BE49-F238E27FC236}">
                <a16:creationId xmlns:a16="http://schemas.microsoft.com/office/drawing/2014/main" id="{69862D23-588C-B943-BBDB-4452EF13A02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953861" y="8633267"/>
            <a:ext cx="347663" cy="34766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9A9FCFD-181E-AC29-1FC7-0572D8F656B8}"/>
              </a:ext>
            </a:extLst>
          </p:cNvPr>
          <p:cNvSpPr/>
          <p:nvPr/>
        </p:nvSpPr>
        <p:spPr>
          <a:xfrm>
            <a:off x="5311750" y="7005004"/>
            <a:ext cx="1699093" cy="149579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0590937"/>
              </a:avLst>
            </a:prstTxWarp>
            <a:spAutoFit/>
          </a:bodyPr>
          <a:lstStyle/>
          <a:p>
            <a:pPr algn="ctr"/>
            <a:r>
              <a:rPr lang="fr-FR" sz="3200" dirty="0"/>
              <a:t>[[VISITE_2_NOM]]</a:t>
            </a:r>
            <a:endParaRPr lang="fr-FR" sz="3200" b="0" cap="none" spc="0" dirty="0">
              <a:ln w="0"/>
              <a:solidFill>
                <a:srgbClr val="0B4648">
                  <a:alpha val="45000"/>
                </a:srgbClr>
              </a:solidFill>
              <a:latin typeface="Strawford" panose="00000500000000000000" pitchFamily="50" charset="0"/>
            </a:endParaRPr>
          </a:p>
        </p:txBody>
      </p:sp>
      <p:sp>
        <p:nvSpPr>
          <p:cNvPr id="12" name="VISITE_1_MASK">
            <a:extLst>
              <a:ext uri="{FF2B5EF4-FFF2-40B4-BE49-F238E27FC236}">
                <a16:creationId xmlns:a16="http://schemas.microsoft.com/office/drawing/2014/main" id="{8D4B8410-5730-1FBE-53C5-B0F36FB60375}"/>
              </a:ext>
            </a:extLst>
          </p:cNvPr>
          <p:cNvSpPr/>
          <p:nvPr/>
        </p:nvSpPr>
        <p:spPr>
          <a:xfrm>
            <a:off x="5472017" y="4990868"/>
            <a:ext cx="1378558" cy="13816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VISITE_2_MASK">
            <a:extLst>
              <a:ext uri="{FF2B5EF4-FFF2-40B4-BE49-F238E27FC236}">
                <a16:creationId xmlns:a16="http://schemas.microsoft.com/office/drawing/2014/main" id="{3871187A-C368-0966-83E5-9217D0F8EC66}"/>
              </a:ext>
            </a:extLst>
          </p:cNvPr>
          <p:cNvSpPr/>
          <p:nvPr/>
        </p:nvSpPr>
        <p:spPr>
          <a:xfrm>
            <a:off x="5472017" y="7172817"/>
            <a:ext cx="1378558" cy="138168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5639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4E724714-F84A-9743-A47E-AA4D2052E71E}"/>
              </a:ext>
            </a:extLst>
          </p:cNvPr>
          <p:cNvSpPr txBox="1">
            <a:spLocks/>
          </p:cNvSpPr>
          <p:nvPr/>
        </p:nvSpPr>
        <p:spPr>
          <a:xfrm>
            <a:off x="4078799" y="1108210"/>
            <a:ext cx="3552168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Votre logement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8F9404E-BBFF-2F49-8AA7-365CF9323A50}"/>
              </a:ext>
            </a:extLst>
          </p:cNvPr>
          <p:cNvCxnSpPr>
            <a:cxnSpLocks/>
          </p:cNvCxnSpPr>
          <p:nvPr/>
        </p:nvCxnSpPr>
        <p:spPr>
          <a:xfrm flipH="1">
            <a:off x="3168" y="1587222"/>
            <a:ext cx="3776669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lipse 20">
            <a:extLst>
              <a:ext uri="{FF2B5EF4-FFF2-40B4-BE49-F238E27FC236}">
                <a16:creationId xmlns:a16="http://schemas.microsoft.com/office/drawing/2014/main" id="{EB7CCC85-7872-D849-ABFE-8D83CE05497B}"/>
              </a:ext>
            </a:extLst>
          </p:cNvPr>
          <p:cNvSpPr/>
          <p:nvPr/>
        </p:nvSpPr>
        <p:spPr>
          <a:xfrm>
            <a:off x="2376410" y="3592177"/>
            <a:ext cx="2780778" cy="278077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B4648"/>
              </a:solidFill>
            </a:endParaRPr>
          </a:p>
        </p:txBody>
      </p:sp>
      <p:sp>
        <p:nvSpPr>
          <p:cNvPr id="35" name="Titre 1">
            <a:extLst>
              <a:ext uri="{FF2B5EF4-FFF2-40B4-BE49-F238E27FC236}">
                <a16:creationId xmlns:a16="http://schemas.microsoft.com/office/drawing/2014/main" id="{CCC30C0F-5523-9E46-8E1C-B3454F48BAD2}"/>
              </a:ext>
            </a:extLst>
          </p:cNvPr>
          <p:cNvSpPr txBox="1">
            <a:spLocks/>
          </p:cNvSpPr>
          <p:nvPr/>
        </p:nvSpPr>
        <p:spPr>
          <a:xfrm>
            <a:off x="4396848" y="3967711"/>
            <a:ext cx="2425062" cy="4386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4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Appartement </a:t>
            </a:r>
            <a:r>
              <a:rPr lang="fr-FR" sz="1400" b="1" dirty="0"/>
              <a:t>[[NB_PIECES]] </a:t>
            </a:r>
            <a:r>
              <a:rPr lang="fr-FR" sz="14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pièces</a:t>
            </a:r>
            <a:endParaRPr lang="fr-FR" sz="1400" b="1" dirty="0">
              <a:solidFill>
                <a:srgbClr val="0B4648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6BB4BCF9-8E39-474B-9995-170E9D483FA5}"/>
              </a:ext>
            </a:extLst>
          </p:cNvPr>
          <p:cNvSpPr txBox="1">
            <a:spLocks/>
          </p:cNvSpPr>
          <p:nvPr/>
        </p:nvSpPr>
        <p:spPr>
          <a:xfrm>
            <a:off x="4396848" y="5257366"/>
            <a:ext cx="2208029" cy="4147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accent1">
                    <a:lumMod val="50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[[NB_SDB]]  </a:t>
            </a:r>
            <a:r>
              <a:rPr lang="fr-FR" sz="1400" dirty="0">
                <a:solidFill>
                  <a:schemeClr val="accent1">
                    <a:lumMod val="50000"/>
                  </a:schemeClr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Salles </a:t>
            </a:r>
            <a:r>
              <a:rPr lang="fr-FR" sz="14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de Bain</a:t>
            </a: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5D840136-D9DA-5644-8FB0-673E360BAF73}"/>
              </a:ext>
            </a:extLst>
          </p:cNvPr>
          <p:cNvSpPr txBox="1">
            <a:spLocks/>
          </p:cNvSpPr>
          <p:nvPr/>
        </p:nvSpPr>
        <p:spPr>
          <a:xfrm>
            <a:off x="4404714" y="6042777"/>
            <a:ext cx="1840764" cy="295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4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[[NB_COUCHAGES]]  </a:t>
            </a:r>
            <a:r>
              <a:rPr lang="fr-FR" sz="14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Couchages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F95BAA2-CC53-C3FD-5214-7075188658AF}"/>
              </a:ext>
            </a:extLst>
          </p:cNvPr>
          <p:cNvSpPr txBox="1">
            <a:spLocks/>
          </p:cNvSpPr>
          <p:nvPr/>
        </p:nvSpPr>
        <p:spPr>
          <a:xfrm>
            <a:off x="603272" y="7549436"/>
            <a:ext cx="2997517" cy="228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400" dirty="0">
                <a:solidFill>
                  <a:srgbClr val="0B4648"/>
                </a:solidFill>
                <a:latin typeface="Strawford" panose="00000500000000000000" pitchFamily="50" charset="0"/>
              </a:rPr>
              <a:t>Les points forts :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3FB45E34-58FA-2768-E5F5-BB21F39DCF2F}"/>
              </a:ext>
            </a:extLst>
          </p:cNvPr>
          <p:cNvSpPr txBox="1">
            <a:spLocks/>
          </p:cNvSpPr>
          <p:nvPr/>
        </p:nvSpPr>
        <p:spPr>
          <a:xfrm>
            <a:off x="975138" y="8207050"/>
            <a:ext cx="2498286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[[POINT_FORT_1]]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A094EADA-BCC4-38B5-7606-5C1595185089}"/>
              </a:ext>
            </a:extLst>
          </p:cNvPr>
          <p:cNvSpPr txBox="1">
            <a:spLocks/>
          </p:cNvSpPr>
          <p:nvPr/>
        </p:nvSpPr>
        <p:spPr>
          <a:xfrm>
            <a:off x="718277" y="8657844"/>
            <a:ext cx="2882512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[[POINT_FORT_2]]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2C4DE1-DAD0-2431-B878-7AA8F770B5BC}"/>
              </a:ext>
            </a:extLst>
          </p:cNvPr>
          <p:cNvSpPr/>
          <p:nvPr/>
        </p:nvSpPr>
        <p:spPr>
          <a:xfrm>
            <a:off x="0" y="9749357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DE87A3D7-8855-156F-481F-89752B4E1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62175"/>
            <a:ext cx="1083693" cy="366348"/>
          </a:xfrm>
          <a:prstGeom prst="rect">
            <a:avLst/>
          </a:prstGeom>
        </p:spPr>
      </p:pic>
      <p:grpSp>
        <p:nvGrpSpPr>
          <p:cNvPr id="27" name="Groupe 26">
            <a:extLst>
              <a:ext uri="{FF2B5EF4-FFF2-40B4-BE49-F238E27FC236}">
                <a16:creationId xmlns:a16="http://schemas.microsoft.com/office/drawing/2014/main" id="{49F22330-3D36-B250-B5D9-061FD2BF0E5A}"/>
              </a:ext>
            </a:extLst>
          </p:cNvPr>
          <p:cNvGrpSpPr/>
          <p:nvPr/>
        </p:nvGrpSpPr>
        <p:grpSpPr>
          <a:xfrm>
            <a:off x="847951" y="2491835"/>
            <a:ext cx="5863772" cy="584056"/>
            <a:chOff x="847951" y="2491835"/>
            <a:chExt cx="5863772" cy="584056"/>
          </a:xfrm>
        </p:grpSpPr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91E72319-8956-1446-97FF-C096106D837D}"/>
                </a:ext>
              </a:extLst>
            </p:cNvPr>
            <p:cNvGrpSpPr/>
            <p:nvPr/>
          </p:nvGrpSpPr>
          <p:grpSpPr>
            <a:xfrm>
              <a:off x="847951" y="2491835"/>
              <a:ext cx="5863772" cy="584056"/>
              <a:chOff x="540414" y="3132298"/>
              <a:chExt cx="5863772" cy="584056"/>
            </a:xfrm>
          </p:grpSpPr>
          <p:sp>
            <p:nvSpPr>
              <p:cNvPr id="23" name="Rectangle : coins arrondis 22">
                <a:extLst>
                  <a:ext uri="{FF2B5EF4-FFF2-40B4-BE49-F238E27FC236}">
                    <a16:creationId xmlns:a16="http://schemas.microsoft.com/office/drawing/2014/main" id="{8ED249DF-13ED-0F47-AA0A-5A5EB9023D14}"/>
                  </a:ext>
                </a:extLst>
              </p:cNvPr>
              <p:cNvSpPr/>
              <p:nvPr/>
            </p:nvSpPr>
            <p:spPr>
              <a:xfrm>
                <a:off x="540414" y="3132298"/>
                <a:ext cx="5863772" cy="584056"/>
              </a:xfrm>
              <a:prstGeom prst="roundRect">
                <a:avLst>
                  <a:gd name="adj" fmla="val 50000"/>
                </a:avLst>
              </a:prstGeom>
              <a:solidFill>
                <a:srgbClr val="0B46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Titre 1">
                <a:extLst>
                  <a:ext uri="{FF2B5EF4-FFF2-40B4-BE49-F238E27FC236}">
                    <a16:creationId xmlns:a16="http://schemas.microsoft.com/office/drawing/2014/main" id="{E3C83C9F-3CF0-C048-8DBD-21B1C6E29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3232" y="3178120"/>
                <a:ext cx="5200954" cy="524665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755934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637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fr-FR" sz="1800" dirty="0">
                    <a:solidFill>
                      <a:srgbClr val="FBF8E4"/>
                    </a:solidFill>
                    <a:latin typeface="Strawford" panose="00000500000000000000" pitchFamily="50" charset="0"/>
                  </a:rPr>
                  <a:t>[[ADRESSE]]</a:t>
                </a:r>
                <a:endParaRPr lang="fr-FR" sz="1400" dirty="0">
                  <a:solidFill>
                    <a:srgbClr val="FBF8E4"/>
                  </a:solidFill>
                  <a:latin typeface="Strawford" panose="00000500000000000000" pitchFamily="50" charset="0"/>
                </a:endParaRPr>
              </a:p>
            </p:txBody>
          </p:sp>
        </p:grpSp>
        <p:pic>
          <p:nvPicPr>
            <p:cNvPr id="22" name="Graphique 21" descr="Maison contour">
              <a:extLst>
                <a:ext uri="{FF2B5EF4-FFF2-40B4-BE49-F238E27FC236}">
                  <a16:creationId xmlns:a16="http://schemas.microsoft.com/office/drawing/2014/main" id="{74022D28-882E-7036-B565-82AA7C6D0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34578" y="2609124"/>
              <a:ext cx="324581" cy="324581"/>
            </a:xfrm>
            <a:prstGeom prst="rect">
              <a:avLst/>
            </a:prstGeom>
          </p:spPr>
        </p:pic>
      </p:grp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BF9461C8-4E11-3352-C97D-0E2111858DE9}"/>
              </a:ext>
            </a:extLst>
          </p:cNvPr>
          <p:cNvSpPr/>
          <p:nvPr/>
        </p:nvSpPr>
        <p:spPr>
          <a:xfrm>
            <a:off x="1028880" y="7496331"/>
            <a:ext cx="2146300" cy="306595"/>
          </a:xfrm>
          <a:prstGeom prst="roundRect">
            <a:avLst>
              <a:gd name="adj" fmla="val 50000"/>
            </a:avLst>
          </a:prstGeom>
          <a:noFill/>
          <a:ln>
            <a:solidFill>
              <a:srgbClr val="0B46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Graphique 16" descr="Maison rénovée (avec étincelles) contour">
            <a:extLst>
              <a:ext uri="{FF2B5EF4-FFF2-40B4-BE49-F238E27FC236}">
                <a16:creationId xmlns:a16="http://schemas.microsoft.com/office/drawing/2014/main" id="{A7BEFD00-AF27-5AED-5BC1-3CB5D9AE60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0068" y="8172056"/>
            <a:ext cx="287130" cy="2871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3DFFA5E-7AA6-CD08-FFB8-BFC5EAA7FC80}"/>
              </a:ext>
            </a:extLst>
          </p:cNvPr>
          <p:cNvSpPr txBox="1">
            <a:spLocks/>
          </p:cNvSpPr>
          <p:nvPr/>
        </p:nvSpPr>
        <p:spPr>
          <a:xfrm>
            <a:off x="4404714" y="4591628"/>
            <a:ext cx="2208029" cy="4147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14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Surface de </a:t>
            </a:r>
            <a:r>
              <a:rPr lang="fr-FR" sz="1400" b="1" dirty="0"/>
              <a:t>[[NB_SURFACE]] </a:t>
            </a:r>
            <a:r>
              <a:rPr lang="fr-FR" sz="1400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m²</a:t>
            </a:r>
            <a:endParaRPr lang="fr-FR" sz="1400" dirty="0">
              <a:solidFill>
                <a:srgbClr val="0B4648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5AB2275D-14A9-6E61-AD0A-5D295AC694BD}"/>
              </a:ext>
            </a:extLst>
          </p:cNvPr>
          <p:cNvSpPr txBox="1">
            <a:spLocks/>
          </p:cNvSpPr>
          <p:nvPr/>
        </p:nvSpPr>
        <p:spPr>
          <a:xfrm>
            <a:off x="3861444" y="7549436"/>
            <a:ext cx="2997517" cy="228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400" dirty="0">
                <a:solidFill>
                  <a:srgbClr val="0B4648"/>
                </a:solidFill>
                <a:latin typeface="Strawford" panose="00000500000000000000" pitchFamily="50" charset="0"/>
              </a:rPr>
              <a:t>Les challenges :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B0EC6DF-1FDB-0A6C-C9CC-7C5A8E578800}"/>
              </a:ext>
            </a:extLst>
          </p:cNvPr>
          <p:cNvSpPr txBox="1">
            <a:spLocks/>
          </p:cNvSpPr>
          <p:nvPr/>
        </p:nvSpPr>
        <p:spPr>
          <a:xfrm>
            <a:off x="4233310" y="8207050"/>
            <a:ext cx="2498286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/>
              <a:t>[[CHALLENGE_1]]</a:t>
            </a:r>
            <a:endParaRPr lang="fr-FR" sz="10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540165FE-2FFA-0952-B8CB-FCAFA1576311}"/>
              </a:ext>
            </a:extLst>
          </p:cNvPr>
          <p:cNvSpPr/>
          <p:nvPr/>
        </p:nvSpPr>
        <p:spPr>
          <a:xfrm>
            <a:off x="4287052" y="7496331"/>
            <a:ext cx="2146300" cy="306595"/>
          </a:xfrm>
          <a:prstGeom prst="roundRect">
            <a:avLst>
              <a:gd name="adj" fmla="val 50000"/>
            </a:avLst>
          </a:prstGeom>
          <a:noFill/>
          <a:ln>
            <a:solidFill>
              <a:srgbClr val="0B46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Graphique 18" descr="Table et chaises contour">
            <a:extLst>
              <a:ext uri="{FF2B5EF4-FFF2-40B4-BE49-F238E27FC236}">
                <a16:creationId xmlns:a16="http://schemas.microsoft.com/office/drawing/2014/main" id="{ADF38C5A-DEEB-FB55-FF3F-327775D104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96946" y="8163604"/>
            <a:ext cx="265087" cy="265087"/>
          </a:xfrm>
          <a:prstGeom prst="rect">
            <a:avLst/>
          </a:prstGeom>
        </p:spPr>
      </p:pic>
      <p:pic>
        <p:nvPicPr>
          <p:cNvPr id="13" name="Graphique 12" descr="Table et chaises contour">
            <a:extLst>
              <a:ext uri="{FF2B5EF4-FFF2-40B4-BE49-F238E27FC236}">
                <a16:creationId xmlns:a16="http://schemas.microsoft.com/office/drawing/2014/main" id="{A437FA87-DDC5-2192-39F0-0DF1EF3299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9353" y="8691394"/>
            <a:ext cx="265087" cy="265087"/>
          </a:xfrm>
          <a:prstGeom prst="rect">
            <a:avLst/>
          </a:prstGeom>
        </p:spPr>
      </p:pic>
      <p:sp>
        <p:nvSpPr>
          <p:cNvPr id="14" name="Titre 1">
            <a:extLst>
              <a:ext uri="{FF2B5EF4-FFF2-40B4-BE49-F238E27FC236}">
                <a16:creationId xmlns:a16="http://schemas.microsoft.com/office/drawing/2014/main" id="{B06426FC-B161-BB50-6E65-79B119748926}"/>
              </a:ext>
            </a:extLst>
          </p:cNvPr>
          <p:cNvSpPr txBox="1">
            <a:spLocks/>
          </p:cNvSpPr>
          <p:nvPr/>
        </p:nvSpPr>
        <p:spPr>
          <a:xfrm>
            <a:off x="718277" y="9086578"/>
            <a:ext cx="2882512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[[POINT_FORT_3]]</a:t>
            </a:r>
          </a:p>
        </p:txBody>
      </p:sp>
      <p:pic>
        <p:nvPicPr>
          <p:cNvPr id="26" name="Graphique 25" descr="Étoile contour">
            <a:extLst>
              <a:ext uri="{FF2B5EF4-FFF2-40B4-BE49-F238E27FC236}">
                <a16:creationId xmlns:a16="http://schemas.microsoft.com/office/drawing/2014/main" id="{A12DABEC-3DC9-30EA-C010-DC8D8F0A67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20544" y="9123592"/>
            <a:ext cx="233728" cy="233728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C3E331F7-ACA1-6014-D71F-F961480CB912}"/>
              </a:ext>
            </a:extLst>
          </p:cNvPr>
          <p:cNvSpPr txBox="1">
            <a:spLocks/>
          </p:cNvSpPr>
          <p:nvPr/>
        </p:nvSpPr>
        <p:spPr>
          <a:xfrm>
            <a:off x="4233310" y="9177724"/>
            <a:ext cx="2498286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/>
              <a:t>[[CHALLENGE_3]]</a:t>
            </a:r>
            <a:endParaRPr lang="fr-FR" sz="10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8" name="Graphique 17" descr="Table et chaises contour">
            <a:extLst>
              <a:ext uri="{FF2B5EF4-FFF2-40B4-BE49-F238E27FC236}">
                <a16:creationId xmlns:a16="http://schemas.microsoft.com/office/drawing/2014/main" id="{9CFAF1D3-1959-764F-91BB-7EC3E47530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96946" y="9134278"/>
            <a:ext cx="265087" cy="265087"/>
          </a:xfrm>
          <a:prstGeom prst="rect">
            <a:avLst/>
          </a:prstGeom>
        </p:spPr>
      </p:pic>
      <p:sp>
        <p:nvSpPr>
          <p:cNvPr id="20" name="Titre 1">
            <a:extLst>
              <a:ext uri="{FF2B5EF4-FFF2-40B4-BE49-F238E27FC236}">
                <a16:creationId xmlns:a16="http://schemas.microsoft.com/office/drawing/2014/main" id="{1E00AAB9-F879-05F3-5F5A-3470910070E0}"/>
              </a:ext>
            </a:extLst>
          </p:cNvPr>
          <p:cNvSpPr txBox="1">
            <a:spLocks/>
          </p:cNvSpPr>
          <p:nvPr/>
        </p:nvSpPr>
        <p:spPr>
          <a:xfrm>
            <a:off x="4233310" y="8697982"/>
            <a:ext cx="2498286" cy="2283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" dirty="0"/>
              <a:t>[[CHALLENGE_2]]</a:t>
            </a:r>
            <a:endParaRPr lang="fr-FR" sz="10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4" name="Graphique 23" descr="Table et chaises contour">
            <a:extLst>
              <a:ext uri="{FF2B5EF4-FFF2-40B4-BE49-F238E27FC236}">
                <a16:creationId xmlns:a16="http://schemas.microsoft.com/office/drawing/2014/main" id="{6AA97086-A04A-3A02-F954-A4056DA08C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96946" y="8654536"/>
            <a:ext cx="265087" cy="265087"/>
          </a:xfrm>
          <a:prstGeom prst="rect">
            <a:avLst/>
          </a:prstGeom>
        </p:spPr>
      </p:pic>
      <p:sp>
        <p:nvSpPr>
          <p:cNvPr id="29" name="MAP_MASK">
            <a:extLst>
              <a:ext uri="{FF2B5EF4-FFF2-40B4-BE49-F238E27FC236}">
                <a16:creationId xmlns:a16="http://schemas.microsoft.com/office/drawing/2014/main" id="{4CF8A472-EEB5-9BB2-DC69-996252D3A6E5}"/>
              </a:ext>
            </a:extLst>
          </p:cNvPr>
          <p:cNvSpPr/>
          <p:nvPr/>
        </p:nvSpPr>
        <p:spPr>
          <a:xfrm>
            <a:off x="711688" y="3480015"/>
            <a:ext cx="3148995" cy="31884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669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0A753D0-53D5-7340-A19E-3C9F22DFD3DA}"/>
              </a:ext>
            </a:extLst>
          </p:cNvPr>
          <p:cNvSpPr/>
          <p:nvPr/>
        </p:nvSpPr>
        <p:spPr>
          <a:xfrm>
            <a:off x="445161" y="6915351"/>
            <a:ext cx="6669339" cy="2248831"/>
          </a:xfrm>
          <a:prstGeom prst="rect">
            <a:avLst/>
          </a:prstGeom>
          <a:solidFill>
            <a:schemeClr val="bg1">
              <a:alpha val="13000"/>
            </a:schemeClr>
          </a:solidFill>
          <a:ln w="28575">
            <a:solidFill>
              <a:srgbClr val="0B46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CC5FFE-D937-C50F-E464-633CC440CF12}"/>
              </a:ext>
            </a:extLst>
          </p:cNvPr>
          <p:cNvSpPr/>
          <p:nvPr/>
        </p:nvSpPr>
        <p:spPr>
          <a:xfrm>
            <a:off x="2862503" y="7779794"/>
            <a:ext cx="1834667" cy="767243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319F9FF-0B6C-654F-ADE5-7180A3EF6DCE}"/>
              </a:ext>
            </a:extLst>
          </p:cNvPr>
          <p:cNvSpPr txBox="1">
            <a:spLocks/>
          </p:cNvSpPr>
          <p:nvPr/>
        </p:nvSpPr>
        <p:spPr>
          <a:xfrm>
            <a:off x="415175" y="990122"/>
            <a:ext cx="4326617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Vos revenus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F00D0D04-0DEC-B64D-9AFB-C1EB26ECB925}"/>
              </a:ext>
            </a:extLst>
          </p:cNvPr>
          <p:cNvCxnSpPr>
            <a:cxnSpLocks/>
          </p:cNvCxnSpPr>
          <p:nvPr/>
        </p:nvCxnSpPr>
        <p:spPr>
          <a:xfrm flipH="1">
            <a:off x="3214941" y="1595463"/>
            <a:ext cx="4344735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BB13D26-45AA-F944-AA48-B1A31C0E7A80}"/>
              </a:ext>
            </a:extLst>
          </p:cNvPr>
          <p:cNvSpPr/>
          <p:nvPr/>
        </p:nvSpPr>
        <p:spPr>
          <a:xfrm>
            <a:off x="4035958" y="3747829"/>
            <a:ext cx="3155739" cy="969425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CFB5F39-F809-894F-A80F-5070FF769C63}"/>
              </a:ext>
            </a:extLst>
          </p:cNvPr>
          <p:cNvSpPr txBox="1">
            <a:spLocks/>
          </p:cNvSpPr>
          <p:nvPr/>
        </p:nvSpPr>
        <p:spPr>
          <a:xfrm>
            <a:off x="4242037" y="3957463"/>
            <a:ext cx="1970495" cy="7434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solidFill>
                  <a:srgbClr val="FBF8E4"/>
                </a:solidFill>
                <a:latin typeface="Strawford" panose="00000500000000000000" pitchFamily="50" charset="0"/>
              </a:rPr>
              <a:t>Le taux </a:t>
            </a:r>
          </a:p>
          <a:p>
            <a:pPr>
              <a:lnSpc>
                <a:spcPct val="100000"/>
              </a:lnSpc>
            </a:pPr>
            <a:r>
              <a:rPr lang="fr-FR" sz="1600" dirty="0">
                <a:solidFill>
                  <a:srgbClr val="FBF8E4"/>
                </a:solidFill>
                <a:latin typeface="Strawford" panose="00000500000000000000" pitchFamily="50" charset="0"/>
              </a:rPr>
              <a:t>d’occupation :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87FB0278-F813-8F4B-B61A-5C794702436A}"/>
              </a:ext>
            </a:extLst>
          </p:cNvPr>
          <p:cNvSpPr txBox="1">
            <a:spLocks/>
          </p:cNvSpPr>
          <p:nvPr/>
        </p:nvSpPr>
        <p:spPr>
          <a:xfrm>
            <a:off x="5616223" y="3708358"/>
            <a:ext cx="1560201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200" dirty="0">
                <a:solidFill>
                  <a:srgbClr val="FBF8E4"/>
                </a:solidFill>
                <a:latin typeface="Strawford" panose="00000500000000000000" pitchFamily="50" charset="0"/>
              </a:rPr>
              <a:t>[[TAUX_OCC]]</a:t>
            </a:r>
            <a:endParaRPr lang="fr-FR" sz="4800" dirty="0">
              <a:solidFill>
                <a:srgbClr val="FBF8E4"/>
              </a:solidFill>
              <a:latin typeface="Strawford" panose="00000500000000000000" pitchFamily="50" charset="0"/>
            </a:endParaRP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BBD3905A-C665-234B-83A5-B4F0C9C6A1AE}"/>
              </a:ext>
            </a:extLst>
          </p:cNvPr>
          <p:cNvSpPr txBox="1">
            <a:spLocks/>
          </p:cNvSpPr>
          <p:nvPr/>
        </p:nvSpPr>
        <p:spPr>
          <a:xfrm>
            <a:off x="1594576" y="7004761"/>
            <a:ext cx="4370511" cy="767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fr-FR" sz="1900" dirty="0">
                <a:solidFill>
                  <a:srgbClr val="0B4648"/>
                </a:solidFill>
                <a:latin typeface="Strawford" panose="00000500000000000000" pitchFamily="50" charset="0"/>
              </a:rPr>
              <a:t>Estimation de vos revenus :</a:t>
            </a:r>
          </a:p>
        </p:txBody>
      </p:sp>
      <p:sp>
        <p:nvSpPr>
          <p:cNvPr id="31" name="Titre 1">
            <a:extLst>
              <a:ext uri="{FF2B5EF4-FFF2-40B4-BE49-F238E27FC236}">
                <a16:creationId xmlns:a16="http://schemas.microsoft.com/office/drawing/2014/main" id="{CBC67A4C-E848-3F48-BEBC-11EF8921F0EE}"/>
              </a:ext>
            </a:extLst>
          </p:cNvPr>
          <p:cNvSpPr txBox="1">
            <a:spLocks/>
          </p:cNvSpPr>
          <p:nvPr/>
        </p:nvSpPr>
        <p:spPr>
          <a:xfrm>
            <a:off x="2752068" y="8045117"/>
            <a:ext cx="2055537" cy="480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rgbClr val="FBF8E4"/>
                </a:solidFill>
                <a:latin typeface="Strawford Black" panose="00000A00000000000000" pitchFamily="50" charset="0"/>
              </a:rPr>
              <a:t>[[PRIX_CIBLE]]</a:t>
            </a:r>
            <a:endParaRPr lang="fr-FR" sz="4400" dirty="0">
              <a:solidFill>
                <a:srgbClr val="FBF8E4"/>
              </a:solidFill>
              <a:latin typeface="Strawford Black" panose="00000A00000000000000" pitchFamily="50" charset="0"/>
            </a:endParaRPr>
          </a:p>
        </p:txBody>
      </p:sp>
      <p:sp>
        <p:nvSpPr>
          <p:cNvPr id="32" name="Titre 1">
            <a:extLst>
              <a:ext uri="{FF2B5EF4-FFF2-40B4-BE49-F238E27FC236}">
                <a16:creationId xmlns:a16="http://schemas.microsoft.com/office/drawing/2014/main" id="{36157A28-AC8A-CB47-B287-CCBFD2896CCF}"/>
              </a:ext>
            </a:extLst>
          </p:cNvPr>
          <p:cNvSpPr txBox="1">
            <a:spLocks/>
          </p:cNvSpPr>
          <p:nvPr/>
        </p:nvSpPr>
        <p:spPr>
          <a:xfrm>
            <a:off x="1072204" y="8772525"/>
            <a:ext cx="5415249" cy="480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fr-FR" sz="6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*Sur la base des informations en notre possession, et des données récoltées sur le marché actuel. </a:t>
            </a:r>
          </a:p>
          <a:p>
            <a:pPr algn="ctr">
              <a:lnSpc>
                <a:spcPct val="100000"/>
              </a:lnSpc>
            </a:pPr>
            <a:r>
              <a:rPr lang="fr-FR" sz="6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Cette estimation n’est pas contractuelle.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8CDAE0C-150C-D042-A603-00DC8130DBDE}"/>
              </a:ext>
            </a:extLst>
          </p:cNvPr>
          <p:cNvSpPr/>
          <p:nvPr/>
        </p:nvSpPr>
        <p:spPr>
          <a:xfrm>
            <a:off x="4035958" y="2441174"/>
            <a:ext cx="3145511" cy="953981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2" name="Titre 1">
            <a:extLst>
              <a:ext uri="{FF2B5EF4-FFF2-40B4-BE49-F238E27FC236}">
                <a16:creationId xmlns:a16="http://schemas.microsoft.com/office/drawing/2014/main" id="{001DBD8F-62C0-1940-8EF5-BBD6B558D895}"/>
              </a:ext>
            </a:extLst>
          </p:cNvPr>
          <p:cNvSpPr txBox="1">
            <a:spLocks/>
          </p:cNvSpPr>
          <p:nvPr/>
        </p:nvSpPr>
        <p:spPr>
          <a:xfrm>
            <a:off x="4283779" y="2651690"/>
            <a:ext cx="1970495" cy="7434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solidFill>
                  <a:srgbClr val="FBF8E4"/>
                </a:solidFill>
                <a:latin typeface="Strawford" panose="00000500000000000000" pitchFamily="50" charset="0"/>
              </a:rPr>
              <a:t>Le prix </a:t>
            </a:r>
          </a:p>
          <a:p>
            <a:pPr>
              <a:lnSpc>
                <a:spcPct val="100000"/>
              </a:lnSpc>
            </a:pPr>
            <a:r>
              <a:rPr lang="fr-FR" sz="1600" dirty="0">
                <a:solidFill>
                  <a:srgbClr val="FBF8E4"/>
                </a:solidFill>
                <a:latin typeface="Strawford" panose="00000500000000000000" pitchFamily="50" charset="0"/>
              </a:rPr>
              <a:t>par nuitée :</a:t>
            </a: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F06B1616-370D-2A4A-9ADD-1E1D2BE93BD8}"/>
              </a:ext>
            </a:extLst>
          </p:cNvPr>
          <p:cNvSpPr txBox="1">
            <a:spLocks/>
          </p:cNvSpPr>
          <p:nvPr/>
        </p:nvSpPr>
        <p:spPr>
          <a:xfrm>
            <a:off x="5297601" y="2502962"/>
            <a:ext cx="2159160" cy="888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200" dirty="0">
                <a:solidFill>
                  <a:srgbClr val="FBF8E4"/>
                </a:solidFill>
                <a:latin typeface="Strawford" panose="00000500000000000000" pitchFamily="50" charset="0"/>
              </a:rPr>
              <a:t>[[PRIX_NUIT]]</a:t>
            </a:r>
            <a:r>
              <a:rPr lang="fr-FR" sz="2000" dirty="0">
                <a:solidFill>
                  <a:srgbClr val="FBF8E4"/>
                </a:solidFill>
                <a:latin typeface="Strawford" panose="00000500000000000000" pitchFamily="50" charset="0"/>
              </a:rPr>
              <a:t> </a:t>
            </a:r>
          </a:p>
          <a:p>
            <a:pPr algn="ctr"/>
            <a:r>
              <a:rPr lang="fr-FR" sz="1050" dirty="0">
                <a:solidFill>
                  <a:srgbClr val="FBF8E4"/>
                </a:solidFill>
                <a:latin typeface="Strawford" panose="00000500000000000000" pitchFamily="50" charset="0"/>
              </a:rPr>
              <a:t>la nuitée</a:t>
            </a:r>
            <a:endParaRPr lang="fr-FR" sz="6000" dirty="0">
              <a:solidFill>
                <a:srgbClr val="FBF8E4"/>
              </a:solidFill>
              <a:latin typeface="Strawford" panose="00000500000000000000" pitchFamily="50" charset="0"/>
            </a:endParaRPr>
          </a:p>
        </p:txBody>
      </p:sp>
      <p:sp>
        <p:nvSpPr>
          <p:cNvPr id="47" name="Titre 1">
            <a:extLst>
              <a:ext uri="{FF2B5EF4-FFF2-40B4-BE49-F238E27FC236}">
                <a16:creationId xmlns:a16="http://schemas.microsoft.com/office/drawing/2014/main" id="{4A09FEE0-F26E-4E40-97BC-57998AD01F38}"/>
              </a:ext>
            </a:extLst>
          </p:cNvPr>
          <p:cNvSpPr txBox="1">
            <a:spLocks/>
          </p:cNvSpPr>
          <p:nvPr/>
        </p:nvSpPr>
        <p:spPr>
          <a:xfrm>
            <a:off x="5735126" y="4237401"/>
            <a:ext cx="1322395" cy="444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fr-FR" sz="800" dirty="0">
                <a:solidFill>
                  <a:srgbClr val="FBF8E4"/>
                </a:solidFill>
                <a:latin typeface="Strawford" panose="00000500000000000000" pitchFamily="50" charset="0"/>
              </a:rPr>
              <a:t>Soit 25,5 jours sur 30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618517-1C10-4671-06A7-EF6ED17E4110}"/>
              </a:ext>
            </a:extLst>
          </p:cNvPr>
          <p:cNvSpPr txBox="1">
            <a:spLocks/>
          </p:cNvSpPr>
          <p:nvPr/>
        </p:nvSpPr>
        <p:spPr>
          <a:xfrm>
            <a:off x="478092" y="5129288"/>
            <a:ext cx="6606422" cy="155747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fr-FR" sz="1100" u="sng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Méthode de calcul :</a:t>
            </a:r>
          </a:p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rgbClr val="0B4648"/>
                </a:solidFill>
                <a:latin typeface="Strawford" panose="00000500000000000000" pitchFamily="50" charset="0"/>
              </a:rPr>
              <a:t>Revenu mensuel brut généré : </a:t>
            </a:r>
            <a:r>
              <a:rPr lang="fr-FR" sz="1800" dirty="0">
                <a:solidFill>
                  <a:srgbClr val="0B4648"/>
                </a:solidFill>
                <a:latin typeface="Strawford" panose="00000500000000000000" pitchFamily="50" charset="0"/>
              </a:rPr>
              <a:t>25,5 jours x [[PRIX_NUIT]] € = [[REV_BRUT]] €</a:t>
            </a:r>
          </a:p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rgbClr val="0B4648"/>
                </a:solidFill>
                <a:latin typeface="Strawford" panose="00000500000000000000" pitchFamily="50" charset="0"/>
              </a:rPr>
              <a:t>Déduction des frais généraux de [[FRAIS_GEN]]€</a:t>
            </a:r>
            <a:r>
              <a:rPr lang="fr-FR" sz="1100" dirty="0">
                <a:solidFill>
                  <a:srgbClr val="0B4648"/>
                </a:solidFill>
                <a:latin typeface="Strawford" panose="00000500000000000000" pitchFamily="50" charset="0"/>
              </a:rPr>
              <a:t>*</a:t>
            </a:r>
            <a:endParaRPr lang="fr-FR" sz="1400" dirty="0">
              <a:solidFill>
                <a:srgbClr val="0B4648"/>
              </a:solidFill>
              <a:latin typeface="Strawford" panose="00000500000000000000" pitchFamily="50" charset="0"/>
            </a:endParaRPr>
          </a:p>
          <a:p>
            <a:pPr algn="ctr">
              <a:lnSpc>
                <a:spcPct val="150000"/>
              </a:lnSpc>
            </a:pPr>
            <a:endParaRPr lang="fr-FR" sz="300" dirty="0">
              <a:solidFill>
                <a:srgbClr val="0B4648"/>
              </a:solidFill>
              <a:latin typeface="Strawford" panose="00000500000000000000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fr-FR" sz="7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*Frais de plateforme ([[PLATFORM_FEE_PCT]]% TTC = [[PLATFORM_FEE_EUR]]) + Frais de ménage ([[CLEANING_FEE_EUR]]) + Commission </a:t>
            </a:r>
            <a:r>
              <a:rPr lang="fr-FR" sz="700" dirty="0" err="1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MadeForYou</a:t>
            </a:r>
            <a:r>
              <a:rPr lang="fr-FR" sz="70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([[MFY_COMMISSION_PCT]]% TTC = [[MFY_COMMISSION_EUR]])</a:t>
            </a:r>
            <a:endParaRPr lang="fr-FR" sz="700" dirty="0">
              <a:solidFill>
                <a:srgbClr val="0B464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84938DA-7820-FAA9-3192-7EC592E68F04}"/>
              </a:ext>
            </a:extLst>
          </p:cNvPr>
          <p:cNvSpPr txBox="1">
            <a:spLocks/>
          </p:cNvSpPr>
          <p:nvPr/>
        </p:nvSpPr>
        <p:spPr>
          <a:xfrm>
            <a:off x="457379" y="1527631"/>
            <a:ext cx="5507706" cy="553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En location Courte durée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03AB0C-4502-43BC-4ECE-25E8B339DA1B}"/>
              </a:ext>
            </a:extLst>
          </p:cNvPr>
          <p:cNvSpPr/>
          <p:nvPr/>
        </p:nvSpPr>
        <p:spPr>
          <a:xfrm>
            <a:off x="0" y="9749357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C0EA4BC5-24FF-53E8-D2E7-18B8D865B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62175"/>
            <a:ext cx="1083693" cy="366348"/>
          </a:xfrm>
          <a:prstGeom prst="rect">
            <a:avLst/>
          </a:prstGeom>
        </p:spPr>
      </p:pic>
      <p:sp>
        <p:nvSpPr>
          <p:cNvPr id="22" name="Titre 1">
            <a:extLst>
              <a:ext uri="{FF2B5EF4-FFF2-40B4-BE49-F238E27FC236}">
                <a16:creationId xmlns:a16="http://schemas.microsoft.com/office/drawing/2014/main" id="{43A65D7A-8023-644D-8098-3FC2BBFE1CF1}"/>
              </a:ext>
            </a:extLst>
          </p:cNvPr>
          <p:cNvSpPr txBox="1">
            <a:spLocks/>
          </p:cNvSpPr>
          <p:nvPr/>
        </p:nvSpPr>
        <p:spPr>
          <a:xfrm>
            <a:off x="53778" y="9298729"/>
            <a:ext cx="7452099" cy="5538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fr-FR" sz="900" dirty="0">
                <a:solidFill>
                  <a:srgbClr val="FBF8E4"/>
                </a:solidFill>
                <a:latin typeface="Strawford" panose="00000500000000000000" pitchFamily="50" charset="0"/>
              </a:rPr>
              <a:t>NB : La valeur locative mensuelle estimée de cet appartement pour de la location meublée classique 1 an est de 3.182 € HC/mois. </a:t>
            </a: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F1BC3DB-0BC2-4C33-8A43-E4187857CA94}"/>
              </a:ext>
            </a:extLst>
          </p:cNvPr>
          <p:cNvSpPr txBox="1">
            <a:spLocks/>
          </p:cNvSpPr>
          <p:nvPr/>
        </p:nvSpPr>
        <p:spPr>
          <a:xfrm>
            <a:off x="427875" y="2347465"/>
            <a:ext cx="3283934" cy="553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100" u="sng" dirty="0">
                <a:solidFill>
                  <a:srgbClr val="0B4648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Évolution du prix de la nuitée </a:t>
            </a:r>
          </a:p>
          <a:p>
            <a:r>
              <a:rPr lang="fr-FR" sz="900" dirty="0">
                <a:solidFill>
                  <a:srgbClr val="0B4648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en fonction de la saisonnalité 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7FEEA148-C59D-CE3F-4372-7567E80E7E0B}"/>
              </a:ext>
            </a:extLst>
          </p:cNvPr>
          <p:cNvSpPr txBox="1">
            <a:spLocks/>
          </p:cNvSpPr>
          <p:nvPr/>
        </p:nvSpPr>
        <p:spPr>
          <a:xfrm>
            <a:off x="3227757" y="7645247"/>
            <a:ext cx="1104158" cy="322159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>
                <a:latin typeface="Strawford Black" panose="00000A00000000000000" pitchFamily="50" charset="0"/>
              </a:rPr>
              <a:t>Prix cible :</a:t>
            </a:r>
            <a:endParaRPr lang="fr-FR" sz="2000" dirty="0">
              <a:latin typeface="Strawford Black" panose="00000A00000000000000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23C0D5-21F0-6F36-CCC5-9E6D4D7C7270}"/>
              </a:ext>
            </a:extLst>
          </p:cNvPr>
          <p:cNvSpPr/>
          <p:nvPr/>
        </p:nvSpPr>
        <p:spPr>
          <a:xfrm>
            <a:off x="862183" y="7779794"/>
            <a:ext cx="1834667" cy="767243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4C9C6EAA-BEDC-454C-FDCB-732F14D25A9A}"/>
              </a:ext>
            </a:extLst>
          </p:cNvPr>
          <p:cNvSpPr txBox="1">
            <a:spLocks/>
          </p:cNvSpPr>
          <p:nvPr/>
        </p:nvSpPr>
        <p:spPr>
          <a:xfrm>
            <a:off x="751748" y="8045117"/>
            <a:ext cx="2055537" cy="480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rgbClr val="FBF8E4"/>
                </a:solidFill>
                <a:latin typeface="Strawford" panose="00000500000000000000" pitchFamily="50" charset="0"/>
              </a:rPr>
              <a:t>[[PRIX_PESSIMISTE]]</a:t>
            </a:r>
            <a:endParaRPr lang="fr-FR" sz="4400" dirty="0">
              <a:solidFill>
                <a:srgbClr val="FBF8E4"/>
              </a:solidFill>
              <a:latin typeface="Strawford" panose="00000500000000000000" pitchFamily="50" charset="0"/>
            </a:endParaRP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9F3A0FCA-C612-9758-25FA-47F2AE830FD2}"/>
              </a:ext>
            </a:extLst>
          </p:cNvPr>
          <p:cNvSpPr txBox="1">
            <a:spLocks/>
          </p:cNvSpPr>
          <p:nvPr/>
        </p:nvSpPr>
        <p:spPr>
          <a:xfrm>
            <a:off x="1044810" y="7645247"/>
            <a:ext cx="1469412" cy="322159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>
                <a:latin typeface="Strawford" panose="00000500000000000000" pitchFamily="50" charset="0"/>
              </a:rPr>
              <a:t>Prix pessimiste :</a:t>
            </a:r>
            <a:endParaRPr lang="fr-FR" sz="2000" dirty="0">
              <a:latin typeface="Strawford" panose="00000500000000000000" pitchFamily="50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70582CF-70FA-F5AD-F5F9-DCA37C33FD81}"/>
              </a:ext>
            </a:extLst>
          </p:cNvPr>
          <p:cNvSpPr/>
          <p:nvPr/>
        </p:nvSpPr>
        <p:spPr>
          <a:xfrm>
            <a:off x="4861395" y="7779794"/>
            <a:ext cx="1834667" cy="767243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DDCF8F6F-3F3F-2EFE-DFDA-87E43A7C3031}"/>
              </a:ext>
            </a:extLst>
          </p:cNvPr>
          <p:cNvSpPr txBox="1">
            <a:spLocks/>
          </p:cNvSpPr>
          <p:nvPr/>
        </p:nvSpPr>
        <p:spPr>
          <a:xfrm>
            <a:off x="4750960" y="8045117"/>
            <a:ext cx="2055537" cy="480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rgbClr val="FBF8E4"/>
                </a:solidFill>
                <a:latin typeface="Strawford" panose="00000500000000000000" pitchFamily="50" charset="0"/>
              </a:rPr>
              <a:t>[[PRIX_OPTIMISTE]]</a:t>
            </a:r>
            <a:endParaRPr lang="fr-FR" sz="4400" dirty="0">
              <a:solidFill>
                <a:srgbClr val="FBF8E4"/>
              </a:solidFill>
              <a:latin typeface="Strawford" panose="00000500000000000000" pitchFamily="50" charset="0"/>
            </a:endParaRPr>
          </a:p>
        </p:txBody>
      </p:sp>
      <p:sp>
        <p:nvSpPr>
          <p:cNvPr id="33" name="Titre 1">
            <a:extLst>
              <a:ext uri="{FF2B5EF4-FFF2-40B4-BE49-F238E27FC236}">
                <a16:creationId xmlns:a16="http://schemas.microsoft.com/office/drawing/2014/main" id="{0E32A748-BD07-11FD-E671-CE88F7DE4318}"/>
              </a:ext>
            </a:extLst>
          </p:cNvPr>
          <p:cNvSpPr txBox="1">
            <a:spLocks/>
          </p:cNvSpPr>
          <p:nvPr/>
        </p:nvSpPr>
        <p:spPr>
          <a:xfrm>
            <a:off x="5088747" y="7645247"/>
            <a:ext cx="1368432" cy="322159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>
                <a:latin typeface="Strawford" panose="00000500000000000000" pitchFamily="50" charset="0"/>
              </a:rPr>
              <a:t>Prix optimiste :</a:t>
            </a:r>
            <a:endParaRPr lang="fr-FR" sz="2000" dirty="0">
              <a:latin typeface="Strawford" panose="00000500000000000000" pitchFamily="50" charset="0"/>
            </a:endParaRPr>
          </a:p>
        </p:txBody>
      </p:sp>
      <p:pic>
        <p:nvPicPr>
          <p:cNvPr id="35" name="ESTIMATION_HISTO_MASK">
            <a:extLst>
              <a:ext uri="{FF2B5EF4-FFF2-40B4-BE49-F238E27FC236}">
                <a16:creationId xmlns:a16="http://schemas.microsoft.com/office/drawing/2014/main" id="{7657903C-760A-225C-79DF-6D1E94C48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588" y="3051108"/>
            <a:ext cx="3145511" cy="201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87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ordinateur portable, ordinateur, intérieur, personne&#10;&#10;Description générée automatiquement">
            <a:extLst>
              <a:ext uri="{FF2B5EF4-FFF2-40B4-BE49-F238E27FC236}">
                <a16:creationId xmlns:a16="http://schemas.microsoft.com/office/drawing/2014/main" id="{99087636-DE05-6828-3FC5-02A612DDA8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8748" b="26692"/>
          <a:stretch/>
        </p:blipFill>
        <p:spPr>
          <a:xfrm>
            <a:off x="3264940" y="3963753"/>
            <a:ext cx="3900562" cy="1678822"/>
          </a:xfrm>
          <a:prstGeom prst="round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4E724714-F84A-9743-A47E-AA4D2052E71E}"/>
              </a:ext>
            </a:extLst>
          </p:cNvPr>
          <p:cNvSpPr txBox="1">
            <a:spLocks/>
          </p:cNvSpPr>
          <p:nvPr/>
        </p:nvSpPr>
        <p:spPr>
          <a:xfrm>
            <a:off x="3929291" y="1092919"/>
            <a:ext cx="3552168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Les étapes-clés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8F9404E-BBFF-2F49-8AA7-365CF9323A50}"/>
              </a:ext>
            </a:extLst>
          </p:cNvPr>
          <p:cNvCxnSpPr>
            <a:cxnSpLocks/>
          </p:cNvCxnSpPr>
          <p:nvPr/>
        </p:nvCxnSpPr>
        <p:spPr>
          <a:xfrm flipH="1">
            <a:off x="3168" y="1587222"/>
            <a:ext cx="3655054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F2D6BEA2-BC63-9975-5A43-9186A6174500}"/>
              </a:ext>
            </a:extLst>
          </p:cNvPr>
          <p:cNvSpPr/>
          <p:nvPr/>
        </p:nvSpPr>
        <p:spPr>
          <a:xfrm>
            <a:off x="3813417" y="5883537"/>
            <a:ext cx="264728" cy="1687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82788258-6E4B-5186-1D13-D61F36CE1347}"/>
              </a:ext>
            </a:extLst>
          </p:cNvPr>
          <p:cNvSpPr/>
          <p:nvPr/>
        </p:nvSpPr>
        <p:spPr>
          <a:xfrm>
            <a:off x="3550515" y="7789738"/>
            <a:ext cx="262902" cy="1691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0" name="Rectangle : coins arrondis 149">
            <a:extLst>
              <a:ext uri="{FF2B5EF4-FFF2-40B4-BE49-F238E27FC236}">
                <a16:creationId xmlns:a16="http://schemas.microsoft.com/office/drawing/2014/main" id="{FED03B74-18FC-46D8-1662-8EE5AA7B929D}"/>
              </a:ext>
            </a:extLst>
          </p:cNvPr>
          <p:cNvSpPr/>
          <p:nvPr/>
        </p:nvSpPr>
        <p:spPr>
          <a:xfrm>
            <a:off x="393935" y="7793751"/>
            <a:ext cx="6786962" cy="1688400"/>
          </a:xfrm>
          <a:prstGeom prst="roundRect">
            <a:avLst/>
          </a:prstGeom>
          <a:noFill/>
          <a:ln>
            <a:solidFill>
              <a:srgbClr val="0B46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0" name="Rectangle : coins arrondis 139">
            <a:extLst>
              <a:ext uri="{FF2B5EF4-FFF2-40B4-BE49-F238E27FC236}">
                <a16:creationId xmlns:a16="http://schemas.microsoft.com/office/drawing/2014/main" id="{6E9C49FD-6AF0-03AB-02CF-B1D79483C9F2}"/>
              </a:ext>
            </a:extLst>
          </p:cNvPr>
          <p:cNvSpPr/>
          <p:nvPr/>
        </p:nvSpPr>
        <p:spPr>
          <a:xfrm>
            <a:off x="403909" y="5884412"/>
            <a:ext cx="6776988" cy="1686665"/>
          </a:xfrm>
          <a:prstGeom prst="roundRect">
            <a:avLst/>
          </a:prstGeom>
          <a:noFill/>
          <a:ln>
            <a:solidFill>
              <a:srgbClr val="0B46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265270FA-9E4D-BED2-7099-F19D74C7B9A0}"/>
              </a:ext>
            </a:extLst>
          </p:cNvPr>
          <p:cNvSpPr/>
          <p:nvPr/>
        </p:nvSpPr>
        <p:spPr>
          <a:xfrm>
            <a:off x="2495550" y="3964590"/>
            <a:ext cx="1220677" cy="1677149"/>
          </a:xfrm>
          <a:prstGeom prst="rect">
            <a:avLst/>
          </a:prstGeom>
          <a:solidFill>
            <a:srgbClr val="FBF8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DDB55780-A788-EFD5-088A-BCFFED9BA3BA}"/>
              </a:ext>
            </a:extLst>
          </p:cNvPr>
          <p:cNvGrpSpPr/>
          <p:nvPr/>
        </p:nvGrpSpPr>
        <p:grpSpPr>
          <a:xfrm>
            <a:off x="609249" y="4065962"/>
            <a:ext cx="3160539" cy="1347517"/>
            <a:chOff x="350755" y="4334587"/>
            <a:chExt cx="3025827" cy="1347517"/>
          </a:xfrm>
        </p:grpSpPr>
        <p:sp>
          <p:nvSpPr>
            <p:cNvPr id="74" name="Titre 1">
              <a:extLst>
                <a:ext uri="{FF2B5EF4-FFF2-40B4-BE49-F238E27FC236}">
                  <a16:creationId xmlns:a16="http://schemas.microsoft.com/office/drawing/2014/main" id="{0AA68869-369B-0AF8-7FF8-02E909BDB211}"/>
                </a:ext>
              </a:extLst>
            </p:cNvPr>
            <p:cNvSpPr txBox="1">
              <a:spLocks/>
            </p:cNvSpPr>
            <p:nvPr/>
          </p:nvSpPr>
          <p:spPr>
            <a:xfrm>
              <a:off x="350755" y="4334587"/>
              <a:ext cx="3025827" cy="47699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FR" sz="18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La création de l’annonce</a:t>
              </a:r>
            </a:p>
          </p:txBody>
        </p:sp>
        <p:sp>
          <p:nvSpPr>
            <p:cNvPr id="75" name="Titre 1">
              <a:extLst>
                <a:ext uri="{FF2B5EF4-FFF2-40B4-BE49-F238E27FC236}">
                  <a16:creationId xmlns:a16="http://schemas.microsoft.com/office/drawing/2014/main" id="{AC5C7F4E-5075-C3D4-7C37-9AA411F32158}"/>
                </a:ext>
              </a:extLst>
            </p:cNvPr>
            <p:cNvSpPr txBox="1">
              <a:spLocks/>
            </p:cNvSpPr>
            <p:nvPr/>
          </p:nvSpPr>
          <p:spPr>
            <a:xfrm>
              <a:off x="402480" y="4720831"/>
              <a:ext cx="2961945" cy="39676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Passage d’un photographe professionnel</a:t>
              </a:r>
            </a:p>
          </p:txBody>
        </p:sp>
        <p:sp>
          <p:nvSpPr>
            <p:cNvPr id="77" name="Titre 1">
              <a:extLst>
                <a:ext uri="{FF2B5EF4-FFF2-40B4-BE49-F238E27FC236}">
                  <a16:creationId xmlns:a16="http://schemas.microsoft.com/office/drawing/2014/main" id="{49AE8245-E8C0-4CFE-BEFA-E697AF47F81C}"/>
                </a:ext>
              </a:extLst>
            </p:cNvPr>
            <p:cNvSpPr txBox="1">
              <a:spLocks/>
            </p:cNvSpPr>
            <p:nvPr/>
          </p:nvSpPr>
          <p:spPr>
            <a:xfrm>
              <a:off x="402480" y="5009706"/>
              <a:ext cx="2860319" cy="47024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Rédaction d’une annonce qualitative et détaillée, enrichie en data</a:t>
              </a:r>
            </a:p>
          </p:txBody>
        </p:sp>
        <p:sp>
          <p:nvSpPr>
            <p:cNvPr id="80" name="Titre 1">
              <a:extLst>
                <a:ext uri="{FF2B5EF4-FFF2-40B4-BE49-F238E27FC236}">
                  <a16:creationId xmlns:a16="http://schemas.microsoft.com/office/drawing/2014/main" id="{A3B7DB9B-21AB-365C-19BF-46DF412CD659}"/>
                </a:ext>
              </a:extLst>
            </p:cNvPr>
            <p:cNvSpPr txBox="1">
              <a:spLocks/>
            </p:cNvSpPr>
            <p:nvPr/>
          </p:nvSpPr>
          <p:spPr>
            <a:xfrm>
              <a:off x="402480" y="5419716"/>
              <a:ext cx="2467708" cy="26238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Publication de l’annonce</a:t>
              </a:r>
            </a:p>
          </p:txBody>
        </p:sp>
      </p:grpSp>
      <p:sp>
        <p:nvSpPr>
          <p:cNvPr id="123" name="Rectangle : coins arrondis 122">
            <a:extLst>
              <a:ext uri="{FF2B5EF4-FFF2-40B4-BE49-F238E27FC236}">
                <a16:creationId xmlns:a16="http://schemas.microsoft.com/office/drawing/2014/main" id="{0201F2C1-1DE8-7860-D4DC-772FE4655D30}"/>
              </a:ext>
            </a:extLst>
          </p:cNvPr>
          <p:cNvSpPr/>
          <p:nvPr/>
        </p:nvSpPr>
        <p:spPr>
          <a:xfrm>
            <a:off x="393935" y="3953091"/>
            <a:ext cx="6761830" cy="1688400"/>
          </a:xfrm>
          <a:prstGeom prst="roundRect">
            <a:avLst/>
          </a:prstGeom>
          <a:noFill/>
          <a:ln>
            <a:solidFill>
              <a:srgbClr val="0B46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F943BA-DC6F-82BA-5BAB-ADBB48DA9F7B}"/>
              </a:ext>
            </a:extLst>
          </p:cNvPr>
          <p:cNvSpPr/>
          <p:nvPr/>
        </p:nvSpPr>
        <p:spPr>
          <a:xfrm>
            <a:off x="0" y="9734843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84F05D6A-1601-649F-7F8C-DB33734840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47661"/>
            <a:ext cx="1083693" cy="366348"/>
          </a:xfrm>
          <a:prstGeom prst="rect">
            <a:avLst/>
          </a:prstGeom>
        </p:spPr>
      </p:pic>
      <p:grpSp>
        <p:nvGrpSpPr>
          <p:cNvPr id="9" name="Groupe 8">
            <a:extLst>
              <a:ext uri="{FF2B5EF4-FFF2-40B4-BE49-F238E27FC236}">
                <a16:creationId xmlns:a16="http://schemas.microsoft.com/office/drawing/2014/main" id="{0E50DCBE-916A-D466-A06D-34CDBAFD3DD8}"/>
              </a:ext>
            </a:extLst>
          </p:cNvPr>
          <p:cNvGrpSpPr/>
          <p:nvPr/>
        </p:nvGrpSpPr>
        <p:grpSpPr>
          <a:xfrm>
            <a:off x="403909" y="2046325"/>
            <a:ext cx="6751855" cy="1689970"/>
            <a:chOff x="403909" y="2102597"/>
            <a:chExt cx="6751855" cy="1689970"/>
          </a:xfrm>
        </p:grpSpPr>
        <p:pic>
          <p:nvPicPr>
            <p:cNvPr id="8" name="Image 7" descr="Une image contenant intérieur, mur, décoration d’intérieur, maison&#10;&#10;Description générée automatiquement">
              <a:extLst>
                <a:ext uri="{FF2B5EF4-FFF2-40B4-BE49-F238E27FC236}">
                  <a16:creationId xmlns:a16="http://schemas.microsoft.com/office/drawing/2014/main" id="{D7B5C685-01D5-626B-B925-4C60679ECB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rcRect l="10747" t="11242" r="943" b="15683"/>
            <a:stretch/>
          </p:blipFill>
          <p:spPr>
            <a:xfrm>
              <a:off x="412210" y="2111688"/>
              <a:ext cx="3610456" cy="1680559"/>
            </a:xfrm>
            <a:prstGeom prst="roundRect">
              <a:avLst/>
            </a:prstGeom>
          </p:spPr>
        </p:pic>
        <p:grpSp>
          <p:nvGrpSpPr>
            <p:cNvPr id="170" name="Groupe 169">
              <a:extLst>
                <a:ext uri="{FF2B5EF4-FFF2-40B4-BE49-F238E27FC236}">
                  <a16:creationId xmlns:a16="http://schemas.microsoft.com/office/drawing/2014/main" id="{2B1DBEC4-52B2-16D4-E364-6B0E6795A69F}"/>
                </a:ext>
              </a:extLst>
            </p:cNvPr>
            <p:cNvGrpSpPr/>
            <p:nvPr/>
          </p:nvGrpSpPr>
          <p:grpSpPr>
            <a:xfrm>
              <a:off x="403909" y="2102597"/>
              <a:ext cx="6751855" cy="1689970"/>
              <a:chOff x="317240" y="2175167"/>
              <a:chExt cx="6751855" cy="1689970"/>
            </a:xfrm>
          </p:grpSpPr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36284601-DD42-A71E-CAD7-115569250F2C}"/>
                  </a:ext>
                </a:extLst>
              </p:cNvPr>
              <p:cNvSpPr/>
              <p:nvPr/>
            </p:nvSpPr>
            <p:spPr>
              <a:xfrm>
                <a:off x="3624745" y="2183937"/>
                <a:ext cx="453400" cy="1681200"/>
              </a:xfrm>
              <a:prstGeom prst="rect">
                <a:avLst/>
              </a:prstGeom>
              <a:solidFill>
                <a:srgbClr val="FBF8E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21" name="Rectangle : coins arrondis 120">
                <a:extLst>
                  <a:ext uri="{FF2B5EF4-FFF2-40B4-BE49-F238E27FC236}">
                    <a16:creationId xmlns:a16="http://schemas.microsoft.com/office/drawing/2014/main" id="{1AAD9882-9515-8434-4459-767A2EACCA5E}"/>
                  </a:ext>
                </a:extLst>
              </p:cNvPr>
              <p:cNvSpPr/>
              <p:nvPr/>
            </p:nvSpPr>
            <p:spPr>
              <a:xfrm>
                <a:off x="317240" y="2175167"/>
                <a:ext cx="6751855" cy="1688400"/>
              </a:xfrm>
              <a:prstGeom prst="roundRect">
                <a:avLst/>
              </a:prstGeom>
              <a:noFill/>
              <a:ln>
                <a:solidFill>
                  <a:srgbClr val="0B464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0B4648"/>
                  </a:solidFill>
                </a:endParaRPr>
              </a:p>
            </p:txBody>
          </p:sp>
          <p:grpSp>
            <p:nvGrpSpPr>
              <p:cNvPr id="114" name="Groupe 113">
                <a:extLst>
                  <a:ext uri="{FF2B5EF4-FFF2-40B4-BE49-F238E27FC236}">
                    <a16:creationId xmlns:a16="http://schemas.microsoft.com/office/drawing/2014/main" id="{95CDE765-55E8-70E7-2AA9-592F993262AB}"/>
                  </a:ext>
                </a:extLst>
              </p:cNvPr>
              <p:cNvGrpSpPr/>
              <p:nvPr/>
            </p:nvGrpSpPr>
            <p:grpSpPr>
              <a:xfrm>
                <a:off x="3802629" y="2233998"/>
                <a:ext cx="3213746" cy="1487198"/>
                <a:chOff x="4174503" y="2715567"/>
                <a:chExt cx="3213746" cy="1487198"/>
              </a:xfrm>
            </p:grpSpPr>
            <p:sp>
              <p:nvSpPr>
                <p:cNvPr id="61" name="Titre 1">
                  <a:extLst>
                    <a:ext uri="{FF2B5EF4-FFF2-40B4-BE49-F238E27FC236}">
                      <a16:creationId xmlns:a16="http://schemas.microsoft.com/office/drawing/2014/main" id="{5214507E-34FA-7CAB-A980-F4D4285BBAF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188529" y="2715567"/>
                  <a:ext cx="3155646" cy="476994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755934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637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fr-FR" sz="1800" dirty="0">
                      <a:solidFill>
                        <a:srgbClr val="0B4648"/>
                      </a:solidFill>
                      <a:latin typeface="Strawford" panose="00000500000000000000" pitchFamily="50" charset="0"/>
                    </a:rPr>
                    <a:t>La préparation du bien</a:t>
                  </a:r>
                </a:p>
              </p:txBody>
            </p:sp>
            <p:sp>
              <p:nvSpPr>
                <p:cNvPr id="62" name="Titre 1">
                  <a:extLst>
                    <a:ext uri="{FF2B5EF4-FFF2-40B4-BE49-F238E27FC236}">
                      <a16:creationId xmlns:a16="http://schemas.microsoft.com/office/drawing/2014/main" id="{766F0AE8-B987-F745-4AEF-AA2EA55206C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174503" y="3213970"/>
                  <a:ext cx="3213746" cy="39676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755934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637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fr-FR" sz="800" dirty="0">
                      <a:solidFill>
                        <a:srgbClr val="0B4648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Évaluation de l’état du logement et propositions d’amélioration, le cas échéant  </a:t>
                  </a:r>
                </a:p>
              </p:txBody>
            </p:sp>
            <p:sp>
              <p:nvSpPr>
                <p:cNvPr id="65" name="Titre 1">
                  <a:extLst>
                    <a:ext uri="{FF2B5EF4-FFF2-40B4-BE49-F238E27FC236}">
                      <a16:creationId xmlns:a16="http://schemas.microsoft.com/office/drawing/2014/main" id="{A4FAF0A9-579E-8386-B6F8-B1824ED8B67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188530" y="3557583"/>
                  <a:ext cx="3053735" cy="39521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755934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637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fr-FR" sz="800" dirty="0">
                      <a:solidFill>
                        <a:srgbClr val="0B4648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Nettoyage professionnel par une société de ménage de luxe</a:t>
                  </a:r>
                </a:p>
              </p:txBody>
            </p:sp>
            <p:sp>
              <p:nvSpPr>
                <p:cNvPr id="71" name="Titre 1">
                  <a:extLst>
                    <a:ext uri="{FF2B5EF4-FFF2-40B4-BE49-F238E27FC236}">
                      <a16:creationId xmlns:a16="http://schemas.microsoft.com/office/drawing/2014/main" id="{F51C3797-1C90-BB9B-3E3B-2ADFE85979E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178621" y="3940377"/>
                  <a:ext cx="3166768" cy="26238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755934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637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fr-FR" sz="800" dirty="0">
                      <a:solidFill>
                        <a:srgbClr val="0B4648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Mise en place des éléments de décoration </a:t>
                  </a:r>
                </a:p>
              </p:txBody>
            </p:sp>
          </p:grpSp>
        </p:grpSp>
      </p:grpSp>
      <p:pic>
        <p:nvPicPr>
          <p:cNvPr id="18" name="Image 17">
            <a:extLst>
              <a:ext uri="{FF2B5EF4-FFF2-40B4-BE49-F238E27FC236}">
                <a16:creationId xmlns:a16="http://schemas.microsoft.com/office/drawing/2014/main" id="{55B398AB-9240-5551-4F9B-289D573E2E8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1644" b="21232"/>
          <a:stretch/>
        </p:blipFill>
        <p:spPr>
          <a:xfrm>
            <a:off x="423337" y="5895465"/>
            <a:ext cx="3769788" cy="1663684"/>
          </a:xfrm>
          <a:prstGeom prst="roundRect">
            <a:avLst/>
          </a:prstGeom>
        </p:spPr>
      </p:pic>
      <p:sp>
        <p:nvSpPr>
          <p:cNvPr id="169" name="Rectangle 168">
            <a:extLst>
              <a:ext uri="{FF2B5EF4-FFF2-40B4-BE49-F238E27FC236}">
                <a16:creationId xmlns:a16="http://schemas.microsoft.com/office/drawing/2014/main" id="{2E170CC0-551B-3812-BBA1-A445CB6154FF}"/>
              </a:ext>
            </a:extLst>
          </p:cNvPr>
          <p:cNvSpPr/>
          <p:nvPr/>
        </p:nvSpPr>
        <p:spPr>
          <a:xfrm>
            <a:off x="3695539" y="5895707"/>
            <a:ext cx="840274" cy="1663200"/>
          </a:xfrm>
          <a:prstGeom prst="rect">
            <a:avLst/>
          </a:prstGeom>
          <a:solidFill>
            <a:srgbClr val="FBF8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A15F04B9-AE8C-B1D1-3B8F-5401230314DE}"/>
              </a:ext>
            </a:extLst>
          </p:cNvPr>
          <p:cNvGrpSpPr/>
          <p:nvPr/>
        </p:nvGrpSpPr>
        <p:grpSpPr>
          <a:xfrm>
            <a:off x="3997233" y="5979094"/>
            <a:ext cx="3529329" cy="1461784"/>
            <a:chOff x="4324699" y="5769676"/>
            <a:chExt cx="3529329" cy="1461784"/>
          </a:xfrm>
        </p:grpSpPr>
        <p:sp>
          <p:nvSpPr>
            <p:cNvPr id="83" name="Titre 1">
              <a:extLst>
                <a:ext uri="{FF2B5EF4-FFF2-40B4-BE49-F238E27FC236}">
                  <a16:creationId xmlns:a16="http://schemas.microsoft.com/office/drawing/2014/main" id="{666622F1-2502-CA48-6AD1-7BF488B797E7}"/>
                </a:ext>
              </a:extLst>
            </p:cNvPr>
            <p:cNvSpPr txBox="1">
              <a:spLocks/>
            </p:cNvSpPr>
            <p:nvPr/>
          </p:nvSpPr>
          <p:spPr>
            <a:xfrm>
              <a:off x="4324699" y="5769676"/>
              <a:ext cx="3529329" cy="4604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FR" sz="18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La gestion des réservations</a:t>
              </a:r>
            </a:p>
          </p:txBody>
        </p:sp>
        <p:sp>
          <p:nvSpPr>
            <p:cNvPr id="84" name="Titre 1">
              <a:extLst>
                <a:ext uri="{FF2B5EF4-FFF2-40B4-BE49-F238E27FC236}">
                  <a16:creationId xmlns:a16="http://schemas.microsoft.com/office/drawing/2014/main" id="{C94A9EAD-E839-F7B9-2FE5-C732C7445E84}"/>
                </a:ext>
              </a:extLst>
            </p:cNvPr>
            <p:cNvSpPr txBox="1">
              <a:spLocks/>
            </p:cNvSpPr>
            <p:nvPr/>
          </p:nvSpPr>
          <p:spPr>
            <a:xfrm>
              <a:off x="4410930" y="6181392"/>
              <a:ext cx="2995710" cy="39676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Gestion des échanges avec les guests</a:t>
              </a:r>
            </a:p>
          </p:txBody>
        </p:sp>
        <p:sp>
          <p:nvSpPr>
            <p:cNvPr id="86" name="Titre 1">
              <a:extLst>
                <a:ext uri="{FF2B5EF4-FFF2-40B4-BE49-F238E27FC236}">
                  <a16:creationId xmlns:a16="http://schemas.microsoft.com/office/drawing/2014/main" id="{2C78D481-5A49-5C7A-BFD8-CD5DFA4DE544}"/>
                </a:ext>
              </a:extLst>
            </p:cNvPr>
            <p:cNvSpPr txBox="1">
              <a:spLocks/>
            </p:cNvSpPr>
            <p:nvPr/>
          </p:nvSpPr>
          <p:spPr>
            <a:xfrm>
              <a:off x="4405613" y="6408229"/>
              <a:ext cx="3069607" cy="47024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Suivi des procédures de Check-in/Check-out</a:t>
              </a:r>
            </a:p>
          </p:txBody>
        </p:sp>
        <p:sp>
          <p:nvSpPr>
            <p:cNvPr id="89" name="Titre 1">
              <a:extLst>
                <a:ext uri="{FF2B5EF4-FFF2-40B4-BE49-F238E27FC236}">
                  <a16:creationId xmlns:a16="http://schemas.microsoft.com/office/drawing/2014/main" id="{F632210C-430A-3144-54F8-38BA72BD17C6}"/>
                </a:ext>
              </a:extLst>
            </p:cNvPr>
            <p:cNvSpPr txBox="1">
              <a:spLocks/>
            </p:cNvSpPr>
            <p:nvPr/>
          </p:nvSpPr>
          <p:spPr>
            <a:xfrm>
              <a:off x="4405612" y="6704851"/>
              <a:ext cx="2749374" cy="52660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Support assuré 24h/7j pendant toute la durée de la réservation</a:t>
              </a:r>
            </a:p>
          </p:txBody>
        </p:sp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1F79F910-C5B0-2E90-DEA5-FC50C42087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93000"/>
                    </a14:imgEffect>
                    <a14:imgEffect>
                      <a14:brightnessContrast bright="3000" contrast="-12000"/>
                    </a14:imgEffect>
                  </a14:imgLayer>
                </a14:imgProps>
              </a:ext>
            </a:extLst>
          </a:blip>
          <a:srcRect t="44600" b="3111"/>
          <a:stretch/>
        </p:blipFill>
        <p:spPr>
          <a:xfrm>
            <a:off x="3081708" y="7809763"/>
            <a:ext cx="4099189" cy="1667740"/>
          </a:xfrm>
          <a:prstGeom prst="roundRect">
            <a:avLst/>
          </a:prstGeom>
        </p:spPr>
      </p:pic>
      <p:sp>
        <p:nvSpPr>
          <p:cNvPr id="164" name="Rectangle 163">
            <a:extLst>
              <a:ext uri="{FF2B5EF4-FFF2-40B4-BE49-F238E27FC236}">
                <a16:creationId xmlns:a16="http://schemas.microsoft.com/office/drawing/2014/main" id="{B7196D3A-4265-8988-F8AA-21E2B96717FB}"/>
              </a:ext>
            </a:extLst>
          </p:cNvPr>
          <p:cNvSpPr/>
          <p:nvPr/>
        </p:nvSpPr>
        <p:spPr>
          <a:xfrm>
            <a:off x="3009901" y="7810232"/>
            <a:ext cx="710530" cy="1666381"/>
          </a:xfrm>
          <a:prstGeom prst="rect">
            <a:avLst/>
          </a:prstGeom>
          <a:solidFill>
            <a:srgbClr val="FBF8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12" name="Groupe 111">
            <a:extLst>
              <a:ext uri="{FF2B5EF4-FFF2-40B4-BE49-F238E27FC236}">
                <a16:creationId xmlns:a16="http://schemas.microsoft.com/office/drawing/2014/main" id="{008E9CCC-B176-35E7-D27C-CCD3E44095E8}"/>
              </a:ext>
            </a:extLst>
          </p:cNvPr>
          <p:cNvGrpSpPr/>
          <p:nvPr/>
        </p:nvGrpSpPr>
        <p:grpSpPr>
          <a:xfrm>
            <a:off x="598138" y="7901119"/>
            <a:ext cx="3270600" cy="1494476"/>
            <a:chOff x="356757" y="7546144"/>
            <a:chExt cx="3270600" cy="1494476"/>
          </a:xfrm>
        </p:grpSpPr>
        <p:sp>
          <p:nvSpPr>
            <p:cNvPr id="92" name="Titre 1">
              <a:extLst>
                <a:ext uri="{FF2B5EF4-FFF2-40B4-BE49-F238E27FC236}">
                  <a16:creationId xmlns:a16="http://schemas.microsoft.com/office/drawing/2014/main" id="{58789295-E5F7-676A-23DC-1E2A20D5B459}"/>
                </a:ext>
              </a:extLst>
            </p:cNvPr>
            <p:cNvSpPr txBox="1">
              <a:spLocks/>
            </p:cNvSpPr>
            <p:nvPr/>
          </p:nvSpPr>
          <p:spPr>
            <a:xfrm>
              <a:off x="356757" y="7546144"/>
              <a:ext cx="2814411" cy="47699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FR" sz="1800" dirty="0">
                  <a:solidFill>
                    <a:srgbClr val="0B4648"/>
                  </a:solidFill>
                  <a:latin typeface="Strawford" panose="00000500000000000000" pitchFamily="50" charset="0"/>
                </a:rPr>
                <a:t>L’entretien quotidien</a:t>
              </a:r>
            </a:p>
          </p:txBody>
        </p:sp>
        <p:sp>
          <p:nvSpPr>
            <p:cNvPr id="93" name="Titre 1">
              <a:extLst>
                <a:ext uri="{FF2B5EF4-FFF2-40B4-BE49-F238E27FC236}">
                  <a16:creationId xmlns:a16="http://schemas.microsoft.com/office/drawing/2014/main" id="{DF3615EC-6165-2CAA-28EA-749E1FEE8F26}"/>
                </a:ext>
              </a:extLst>
            </p:cNvPr>
            <p:cNvSpPr txBox="1">
              <a:spLocks/>
            </p:cNvSpPr>
            <p:nvPr/>
          </p:nvSpPr>
          <p:spPr>
            <a:xfrm>
              <a:off x="421897" y="7947443"/>
              <a:ext cx="3205460" cy="39676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Gestion des passages de la société de ménage post-réservation</a:t>
              </a:r>
            </a:p>
          </p:txBody>
        </p:sp>
        <p:sp>
          <p:nvSpPr>
            <p:cNvPr id="95" name="Titre 1">
              <a:extLst>
                <a:ext uri="{FF2B5EF4-FFF2-40B4-BE49-F238E27FC236}">
                  <a16:creationId xmlns:a16="http://schemas.microsoft.com/office/drawing/2014/main" id="{1D32F92B-5361-B777-2E85-A0DAB7E1FEF5}"/>
                </a:ext>
              </a:extLst>
            </p:cNvPr>
            <p:cNvSpPr txBox="1">
              <a:spLocks/>
            </p:cNvSpPr>
            <p:nvPr/>
          </p:nvSpPr>
          <p:spPr>
            <a:xfrm>
              <a:off x="421897" y="8259178"/>
              <a:ext cx="2985627" cy="47024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Report régulier des améliorations à effectuer sur l’appartement</a:t>
              </a:r>
            </a:p>
          </p:txBody>
        </p:sp>
        <p:sp>
          <p:nvSpPr>
            <p:cNvPr id="98" name="Titre 1">
              <a:extLst>
                <a:ext uri="{FF2B5EF4-FFF2-40B4-BE49-F238E27FC236}">
                  <a16:creationId xmlns:a16="http://schemas.microsoft.com/office/drawing/2014/main" id="{40D3A8F4-EC8F-0E0F-2AC8-7D445A463D32}"/>
                </a:ext>
              </a:extLst>
            </p:cNvPr>
            <p:cNvSpPr txBox="1">
              <a:spLocks/>
            </p:cNvSpPr>
            <p:nvPr/>
          </p:nvSpPr>
          <p:spPr>
            <a:xfrm>
              <a:off x="421897" y="8646327"/>
              <a:ext cx="2985627" cy="39429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7559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37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800" dirty="0">
                  <a:solidFill>
                    <a:srgbClr val="0B4648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Évaluation des performances et stratégies de croissance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6134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76902FA-BA78-A38D-EC7E-F8709A9B8B1E}"/>
              </a:ext>
            </a:extLst>
          </p:cNvPr>
          <p:cNvSpPr/>
          <p:nvPr/>
        </p:nvSpPr>
        <p:spPr>
          <a:xfrm>
            <a:off x="928008" y="3242132"/>
            <a:ext cx="2132889" cy="2632246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F7E88A-A3FD-88C8-4A7C-FE470BB68593}"/>
              </a:ext>
            </a:extLst>
          </p:cNvPr>
          <p:cNvSpPr/>
          <p:nvPr/>
        </p:nvSpPr>
        <p:spPr>
          <a:xfrm>
            <a:off x="4498778" y="3263705"/>
            <a:ext cx="2132890" cy="2632246"/>
          </a:xfrm>
          <a:prstGeom prst="rect">
            <a:avLst/>
          </a:prstGeom>
          <a:solidFill>
            <a:srgbClr val="0B464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6E366D4-831B-1DF4-A3C2-1B96DBC4856E}"/>
              </a:ext>
            </a:extLst>
          </p:cNvPr>
          <p:cNvSpPr txBox="1">
            <a:spLocks/>
          </p:cNvSpPr>
          <p:nvPr/>
        </p:nvSpPr>
        <p:spPr>
          <a:xfrm>
            <a:off x="5092505" y="1110227"/>
            <a:ext cx="2299298" cy="95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rgbClr val="0B4648"/>
                </a:solidFill>
                <a:latin typeface="Strawford Black" panose="00000A00000000000000" pitchFamily="50" charset="0"/>
                <a:ea typeface="+mn-ea"/>
                <a:cs typeface="+mn-cs"/>
              </a:rPr>
              <a:t>Contact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853A446-9A01-2F81-E0C2-4AB77332161A}"/>
              </a:ext>
            </a:extLst>
          </p:cNvPr>
          <p:cNvCxnSpPr>
            <a:cxnSpLocks/>
          </p:cNvCxnSpPr>
          <p:nvPr/>
        </p:nvCxnSpPr>
        <p:spPr>
          <a:xfrm flipH="1">
            <a:off x="3168" y="1587222"/>
            <a:ext cx="4546711" cy="0"/>
          </a:xfrm>
          <a:prstGeom prst="line">
            <a:avLst/>
          </a:prstGeom>
          <a:ln>
            <a:solidFill>
              <a:srgbClr val="0B46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>
            <a:extLst>
              <a:ext uri="{FF2B5EF4-FFF2-40B4-BE49-F238E27FC236}">
                <a16:creationId xmlns:a16="http://schemas.microsoft.com/office/drawing/2014/main" id="{C91A2118-83FE-263D-AA94-0F709A2DD94E}"/>
              </a:ext>
            </a:extLst>
          </p:cNvPr>
          <p:cNvSpPr txBox="1">
            <a:spLocks/>
          </p:cNvSpPr>
          <p:nvPr/>
        </p:nvSpPr>
        <p:spPr>
          <a:xfrm>
            <a:off x="427744" y="6485790"/>
            <a:ext cx="3152482" cy="13584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rgbClr val="0B4648"/>
                </a:solidFill>
                <a:latin typeface="Strawford Black" panose="00000A00000000000000" pitchFamily="50" charset="0"/>
              </a:rPr>
              <a:t>Swan SEBAGH</a:t>
            </a:r>
          </a:p>
          <a:p>
            <a:pPr algn="ctr"/>
            <a:r>
              <a:rPr lang="fr-FR" sz="1600" dirty="0">
                <a:solidFill>
                  <a:srgbClr val="0B4648"/>
                </a:solidFill>
                <a:latin typeface="Strawford" panose="00000500000000000000" pitchFamily="50" charset="0"/>
              </a:rPr>
              <a:t>Co-fondateur</a:t>
            </a:r>
          </a:p>
          <a:p>
            <a:pPr algn="ctr"/>
            <a:endParaRPr lang="fr-FR" sz="1800" dirty="0">
              <a:solidFill>
                <a:srgbClr val="0B4648"/>
              </a:solidFill>
              <a:latin typeface="RocaOne-Th" panose="00000200000000000000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fr-FR" sz="12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Tel : +33 6 27 30 10 26</a:t>
            </a:r>
          </a:p>
          <a:p>
            <a:pPr algn="ctr">
              <a:lnSpc>
                <a:spcPct val="100000"/>
              </a:lnSpc>
            </a:pPr>
            <a:r>
              <a:rPr lang="fr-FR" sz="12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Mail : ss@madeforyouconciergerie.fr</a:t>
            </a:r>
          </a:p>
          <a:p>
            <a:pPr algn="ctr">
              <a:lnSpc>
                <a:spcPct val="100000"/>
              </a:lnSpc>
            </a:pPr>
            <a:endParaRPr lang="fr-FR" sz="1200" dirty="0">
              <a:solidFill>
                <a:srgbClr val="0B4648"/>
              </a:solidFill>
              <a:latin typeface="RocaOne-Th" panose="00000200000000000000" pitchFamily="2" charset="0"/>
            </a:endParaRPr>
          </a:p>
          <a:p>
            <a:pPr algn="ctr"/>
            <a:endParaRPr lang="fr-FR" sz="1800" dirty="0">
              <a:solidFill>
                <a:srgbClr val="0B4648"/>
              </a:solidFill>
              <a:latin typeface="RocaOne-Th" panose="00000200000000000000" pitchFamily="2" charset="0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2B5FF1C6-37D8-9540-D661-C6921330A3C1}"/>
              </a:ext>
            </a:extLst>
          </p:cNvPr>
          <p:cNvSpPr txBox="1">
            <a:spLocks/>
          </p:cNvSpPr>
          <p:nvPr/>
        </p:nvSpPr>
        <p:spPr>
          <a:xfrm>
            <a:off x="3979449" y="6485790"/>
            <a:ext cx="3152482" cy="13584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rgbClr val="0B4648"/>
                </a:solidFill>
                <a:latin typeface="Strawford Black" panose="00000A00000000000000" pitchFamily="50" charset="0"/>
              </a:rPr>
              <a:t>Aaron NATHAN</a:t>
            </a:r>
          </a:p>
          <a:p>
            <a:pPr algn="ctr"/>
            <a:r>
              <a:rPr lang="fr-FR" sz="1600" dirty="0">
                <a:solidFill>
                  <a:srgbClr val="0B4648"/>
                </a:solidFill>
                <a:latin typeface="Strawford" panose="00000500000000000000" pitchFamily="50" charset="0"/>
              </a:rPr>
              <a:t>Co-fondateur</a:t>
            </a:r>
          </a:p>
          <a:p>
            <a:pPr algn="ctr"/>
            <a:endParaRPr lang="fr-FR" sz="1800" dirty="0">
              <a:solidFill>
                <a:srgbClr val="4B7D65"/>
              </a:solidFill>
              <a:latin typeface="RocaOne-Th" panose="00000200000000000000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fr-FR" sz="12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Tel : +33 6 27 65 07 27</a:t>
            </a:r>
          </a:p>
          <a:p>
            <a:pPr algn="ctr">
              <a:lnSpc>
                <a:spcPct val="100000"/>
              </a:lnSpc>
            </a:pPr>
            <a:r>
              <a:rPr lang="fr-FR" sz="1200" dirty="0">
                <a:solidFill>
                  <a:srgbClr val="0B464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Mail : an@madeforyouconciergerie.fr</a:t>
            </a: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B5A1E4FF-C32E-EA9F-5F33-1F78007B2A95}"/>
              </a:ext>
            </a:extLst>
          </p:cNvPr>
          <p:cNvSpPr txBox="1">
            <a:spLocks/>
          </p:cNvSpPr>
          <p:nvPr/>
        </p:nvSpPr>
        <p:spPr>
          <a:xfrm>
            <a:off x="0" y="8455688"/>
            <a:ext cx="7131931" cy="394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3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600" dirty="0">
                <a:solidFill>
                  <a:srgbClr val="0B4648"/>
                </a:solidFill>
                <a:latin typeface="Strawford" panose="00000500000000000000" pitchFamily="50" charset="0"/>
              </a:rPr>
              <a:t>L’équipe MadeForYou</a:t>
            </a:r>
          </a:p>
        </p:txBody>
      </p:sp>
      <p:pic>
        <p:nvPicPr>
          <p:cNvPr id="11" name="Image 10" descr="Une image contenant Visage humain, personne, habits, sourire&#10;&#10;Description générée automatiquement">
            <a:extLst>
              <a:ext uri="{FF2B5EF4-FFF2-40B4-BE49-F238E27FC236}">
                <a16:creationId xmlns:a16="http://schemas.microsoft.com/office/drawing/2014/main" id="{38AEFEA1-40B1-78D6-3B98-2B6EF35D45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88000"/>
                    </a14:imgEffect>
                    <a14:imgEffect>
                      <a14:brightnessContrast bright="8000" contrast="-2000"/>
                    </a14:imgEffect>
                  </a14:imgLayer>
                </a14:imgProps>
              </a:ext>
            </a:extLst>
          </a:blip>
          <a:srcRect l="-3688" t="20515" r="19516"/>
          <a:stretch/>
        </p:blipFill>
        <p:spPr>
          <a:xfrm>
            <a:off x="845758" y="3329752"/>
            <a:ext cx="2024051" cy="25469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FD142C6-6C42-7EEB-3966-6EF69A76B935}"/>
              </a:ext>
            </a:extLst>
          </p:cNvPr>
          <p:cNvSpPr/>
          <p:nvPr/>
        </p:nvSpPr>
        <p:spPr>
          <a:xfrm>
            <a:off x="0" y="9734843"/>
            <a:ext cx="7559675" cy="953983"/>
          </a:xfrm>
          <a:prstGeom prst="rect">
            <a:avLst/>
          </a:prstGeom>
          <a:solidFill>
            <a:srgbClr val="0B46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EFEEC058-455B-D8C0-F31F-4E5AE75BAF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990" y="10047661"/>
            <a:ext cx="1083693" cy="366348"/>
          </a:xfrm>
          <a:prstGeom prst="rect">
            <a:avLst/>
          </a:prstGeom>
        </p:spPr>
      </p:pic>
      <p:pic>
        <p:nvPicPr>
          <p:cNvPr id="7" name="Image 6" descr="Une image contenant Graphique, capture d’écran, graphisme, symbole&#10;&#10;Description générée automatiquement">
            <a:extLst>
              <a:ext uri="{FF2B5EF4-FFF2-40B4-BE49-F238E27FC236}">
                <a16:creationId xmlns:a16="http://schemas.microsoft.com/office/drawing/2014/main" id="{A5EAA697-1FA0-3559-B547-E086FE99C5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856" y="8521479"/>
            <a:ext cx="369649" cy="262673"/>
          </a:xfrm>
          <a:prstGeom prst="rect">
            <a:avLst/>
          </a:prstGeom>
        </p:spPr>
      </p:pic>
      <p:pic>
        <p:nvPicPr>
          <p:cNvPr id="13" name="Image 12" descr="Une image contenant Visage humain, personne, sourire, habits&#10;&#10;Le contenu généré par l’IA peut être incorrect.">
            <a:extLst>
              <a:ext uri="{FF2B5EF4-FFF2-40B4-BE49-F238E27FC236}">
                <a16:creationId xmlns:a16="http://schemas.microsoft.com/office/drawing/2014/main" id="{66701302-3BD7-0E54-2B07-5C48CA678E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50" b="98926" l="5176" r="93555">
                        <a14:foregroundMark x1="65137" y1="20996" x2="55371" y2="7324"/>
                        <a14:foregroundMark x1="55371" y1="7324" x2="44531" y2="6250"/>
                        <a14:foregroundMark x1="44531" y1="6250" x2="34570" y2="16602"/>
                        <a14:foregroundMark x1="34570" y1="16602" x2="34570" y2="19336"/>
                        <a14:foregroundMark x1="40527" y1="61133" x2="17383" y2="82617"/>
                        <a14:foregroundMark x1="17383" y1="82617" x2="13379" y2="89648"/>
                        <a14:foregroundMark x1="52637" y1="59863" x2="63574" y2="66406"/>
                        <a14:foregroundMark x1="63574" y1="66406" x2="83203" y2="92578"/>
                        <a14:foregroundMark x1="83203" y1="92578" x2="84180" y2="99121"/>
                        <a14:foregroundMark x1="93652" y1="80957" x2="93652" y2="96484"/>
                        <a14:foregroundMark x1="14648" y1="73633" x2="5176" y2="94336"/>
                      </a14:backgroundRemoval>
                    </a14:imgEffect>
                  </a14:imgLayer>
                </a14:imgProps>
              </a:ext>
            </a:extLst>
          </a:blip>
          <a:srcRect l="4033" r="3204"/>
          <a:stretch/>
        </p:blipFill>
        <p:spPr>
          <a:xfrm>
            <a:off x="4498777" y="3596653"/>
            <a:ext cx="2132890" cy="229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34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MADE FOR YOU">
      <a:dk1>
        <a:srgbClr val="0B4648"/>
      </a:dk1>
      <a:lt1>
        <a:srgbClr val="FBF8E4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9605</TotalTime>
  <Words>710</Words>
  <Application>Microsoft Office PowerPoint</Application>
  <PresentationFormat>Personnalisé</PresentationFormat>
  <Paragraphs>125</Paragraphs>
  <Slides>8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Poppins</vt:lpstr>
      <vt:lpstr>Poppins Light</vt:lpstr>
      <vt:lpstr>Poppins SemiBold</vt:lpstr>
      <vt:lpstr>Poppins Thin</vt:lpstr>
      <vt:lpstr>RocaOne-Th</vt:lpstr>
      <vt:lpstr>Strawford</vt:lpstr>
      <vt:lpstr>Strawford Black</vt:lpstr>
      <vt:lpstr>Thème Office</vt:lpstr>
      <vt:lpstr>Présentation PowerPoint</vt:lpstr>
      <vt:lpstr>Sommaire</vt:lpstr>
      <vt:lpstr>Présentation PowerPoint</vt:lpstr>
      <vt:lpstr>Votre quartier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Leah  VONGSAVANTHONG</dc:creator>
  <cp:lastModifiedBy>TIBI Gad</cp:lastModifiedBy>
  <cp:revision>22</cp:revision>
  <cp:lastPrinted>2024-03-27T13:44:37Z</cp:lastPrinted>
  <dcterms:created xsi:type="dcterms:W3CDTF">2024-03-25T21:20:50Z</dcterms:created>
  <dcterms:modified xsi:type="dcterms:W3CDTF">2025-12-31T10:48:48Z</dcterms:modified>
</cp:coreProperties>
</file>